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56" r:id="rId2"/>
    <p:sldId id="644" r:id="rId3"/>
    <p:sldId id="499" r:id="rId4"/>
    <p:sldId id="619" r:id="rId5"/>
    <p:sldId id="618" r:id="rId6"/>
    <p:sldId id="620" r:id="rId7"/>
    <p:sldId id="680" r:id="rId8"/>
    <p:sldId id="670" r:id="rId9"/>
    <p:sldId id="536" r:id="rId10"/>
    <p:sldId id="632" r:id="rId11"/>
    <p:sldId id="558" r:id="rId12"/>
    <p:sldId id="538" r:id="rId13"/>
    <p:sldId id="559" r:id="rId14"/>
    <p:sldId id="540" r:id="rId15"/>
    <p:sldId id="613" r:id="rId16"/>
    <p:sldId id="633" r:id="rId17"/>
    <p:sldId id="561" r:id="rId18"/>
    <p:sldId id="645" r:id="rId19"/>
    <p:sldId id="623" r:id="rId20"/>
    <p:sldId id="656" r:id="rId21"/>
    <p:sldId id="718" r:id="rId22"/>
    <p:sldId id="682" r:id="rId23"/>
    <p:sldId id="648" r:id="rId24"/>
    <p:sldId id="683" r:id="rId25"/>
    <p:sldId id="684" r:id="rId26"/>
    <p:sldId id="685" r:id="rId27"/>
    <p:sldId id="686" r:id="rId28"/>
    <p:sldId id="720" r:id="rId29"/>
    <p:sldId id="687" r:id="rId30"/>
    <p:sldId id="689" r:id="rId31"/>
    <p:sldId id="690" r:id="rId32"/>
    <p:sldId id="721" r:id="rId33"/>
    <p:sldId id="691" r:id="rId34"/>
    <p:sldId id="692" r:id="rId35"/>
    <p:sldId id="722" r:id="rId36"/>
    <p:sldId id="693" r:id="rId37"/>
    <p:sldId id="694" r:id="rId38"/>
    <p:sldId id="695" r:id="rId39"/>
    <p:sldId id="711" r:id="rId40"/>
    <p:sldId id="712" r:id="rId41"/>
    <p:sldId id="713" r:id="rId42"/>
    <p:sldId id="714" r:id="rId43"/>
    <p:sldId id="716" r:id="rId44"/>
    <p:sldId id="717" r:id="rId45"/>
    <p:sldId id="698" r:id="rId46"/>
    <p:sldId id="697" r:id="rId47"/>
    <p:sldId id="699" r:id="rId48"/>
    <p:sldId id="719" r:id="rId49"/>
    <p:sldId id="723" r:id="rId50"/>
    <p:sldId id="724" r:id="rId51"/>
    <p:sldId id="725" r:id="rId52"/>
    <p:sldId id="701" r:id="rId53"/>
    <p:sldId id="702" r:id="rId54"/>
    <p:sldId id="703" r:id="rId55"/>
    <p:sldId id="704" r:id="rId56"/>
    <p:sldId id="727" r:id="rId57"/>
    <p:sldId id="726" r:id="rId58"/>
    <p:sldId id="706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04"/>
    <p:restoredTop sz="94773"/>
  </p:normalViewPr>
  <p:slideViewPr>
    <p:cSldViewPr snapToGrid="0" snapToObjects="1">
      <p:cViewPr varScale="1">
        <p:scale>
          <a:sx n="150" d="100"/>
          <a:sy n="150" d="100"/>
        </p:scale>
        <p:origin x="176" y="6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187E02-3716-1D40-8D7F-57DC01E2C524}" type="datetimeFigureOut">
              <a:rPr lang="en-US" smtClean="0"/>
              <a:t>9/12/21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6AE257-E312-FE44-A1AA-8C5A2E8D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282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D21F8C-99EB-444E-99A1-923AF2D15547}" type="datetimeFigureOut">
              <a:rPr lang="en-US" smtClean="0"/>
              <a:t>9/12/21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D320D3-BB20-7A42-947C-A5C1AF844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88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9/12/21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198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9/12/21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144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9/12/21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338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9/12/21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446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9/12/21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827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9/12/21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98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9/12/21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4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9/12/21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7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9/12/21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173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9/12/21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063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9/12/21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33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046D9-C699-D14E-85F5-3AE881B9DBE4}" type="datetimeFigureOut">
              <a:rPr lang="en-US" smtClean="0"/>
              <a:t>9/12/21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3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BIFX 503: Statistics for Bioinformatics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194560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tx1"/>
                </a:solidFill>
              </a:rPr>
              <a:t>Instructor: Jennifer Schroeder, Ph.D.</a:t>
            </a:r>
          </a:p>
          <a:p>
            <a:r>
              <a:rPr lang="en-US" dirty="0">
                <a:solidFill>
                  <a:schemeClr val="tx1"/>
                </a:solidFill>
              </a:rPr>
              <a:t>Wednesdays,  5:30-8:00pm</a:t>
            </a:r>
          </a:p>
          <a:p>
            <a:r>
              <a:rPr lang="en-US" dirty="0">
                <a:solidFill>
                  <a:schemeClr val="tx1"/>
                </a:solidFill>
              </a:rPr>
              <a:t>Hodson Technology Center, Room 237</a:t>
            </a:r>
          </a:p>
          <a:p>
            <a:r>
              <a:rPr lang="en-US" dirty="0">
                <a:solidFill>
                  <a:schemeClr val="tx1"/>
                </a:solidFill>
              </a:rPr>
              <a:t>Fall 2021</a:t>
            </a:r>
          </a:p>
        </p:txBody>
      </p:sp>
    </p:spTree>
    <p:extLst>
      <p:ext uri="{BB962C8B-B14F-4D97-AF65-F5344CB8AC3E}">
        <p14:creationId xmlns:p14="http://schemas.microsoft.com/office/powerpoint/2010/main" val="248939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Variance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30204" y="1516450"/>
            <a:ext cx="7841473" cy="509216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ANOVA calculations are based on </a:t>
            </a:r>
            <a:r>
              <a:rPr lang="en-US" b="1" i="1" dirty="0"/>
              <a:t>sums of squares</a:t>
            </a:r>
          </a:p>
          <a:p>
            <a:r>
              <a:rPr lang="en-US" dirty="0"/>
              <a:t>Total sum of squares, SS</a:t>
            </a:r>
            <a:r>
              <a:rPr lang="en-US" baseline="-25000" dirty="0"/>
              <a:t>T</a:t>
            </a:r>
          </a:p>
          <a:p>
            <a:pPr lvl="1"/>
            <a:r>
              <a:rPr lang="en-US" dirty="0"/>
              <a:t>The sum of squared deviations between each value in the sample and the overall sample mean (grand mean)</a:t>
            </a:r>
          </a:p>
          <a:p>
            <a:r>
              <a:rPr lang="en-US" dirty="0"/>
              <a:t>Within groups sum of squares, SS</a:t>
            </a:r>
            <a:r>
              <a:rPr lang="en-US" baseline="-25000" dirty="0"/>
              <a:t>W</a:t>
            </a:r>
          </a:p>
          <a:p>
            <a:pPr lvl="1"/>
            <a:r>
              <a:rPr lang="en-US" dirty="0"/>
              <a:t>The sum of squared deviations between each value in the group and the group mean, summed over all groups</a:t>
            </a:r>
          </a:p>
          <a:p>
            <a:r>
              <a:rPr lang="en-US" dirty="0"/>
              <a:t>Between groups sum of squares, SS</a:t>
            </a:r>
            <a:r>
              <a:rPr lang="en-US" baseline="-25000" dirty="0"/>
              <a:t>B</a:t>
            </a:r>
          </a:p>
          <a:p>
            <a:pPr lvl="1"/>
            <a:r>
              <a:rPr lang="en-US" dirty="0"/>
              <a:t>The difference, SS</a:t>
            </a:r>
            <a:r>
              <a:rPr lang="en-US" baseline="-25000" dirty="0"/>
              <a:t>B</a:t>
            </a:r>
            <a:r>
              <a:rPr lang="en-US" dirty="0"/>
              <a:t> = SS</a:t>
            </a:r>
            <a:r>
              <a:rPr lang="en-US" baseline="-25000" dirty="0"/>
              <a:t>T</a:t>
            </a:r>
            <a:r>
              <a:rPr lang="en-US" dirty="0"/>
              <a:t> - SS</a:t>
            </a:r>
            <a:r>
              <a:rPr lang="en-US" baseline="-25000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1635548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 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1876100"/>
                  </p:ext>
                </p:extLst>
              </p:nvPr>
            </p:nvGraphicFramePr>
            <p:xfrm>
              <a:off x="457200" y="1313794"/>
              <a:ext cx="8061436" cy="33536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165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6634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7709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71844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1250524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  <a:p>
                          <a:r>
                            <a:rPr lang="en-US" sz="2400" dirty="0"/>
                            <a:t>Source of Variation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Degrees of Freedom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  <a:p>
                          <a:r>
                            <a:rPr lang="en-US" sz="2400" dirty="0"/>
                            <a:t>Sum of Squares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  <a:p>
                          <a:r>
                            <a:rPr lang="en-US" sz="2400" dirty="0"/>
                            <a:t>Mean Square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  <a:p>
                          <a:endParaRPr lang="en-US" sz="2400" dirty="0"/>
                        </a:p>
                        <a:p>
                          <a:r>
                            <a:rPr lang="en-US" sz="24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Between groups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k-1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SS</a:t>
                          </a:r>
                          <a:r>
                            <a:rPr lang="en-US" sz="2400" baseline="-250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MS</a:t>
                          </a:r>
                          <a:r>
                            <a:rPr lang="en-US" sz="2400" baseline="-25000" dirty="0"/>
                            <a:t>B</a:t>
                          </a:r>
                          <a:r>
                            <a:rPr lang="en-US" sz="2400" dirty="0"/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mr-I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𝑆𝑆</m:t>
                                  </m:r>
                                  <m:r>
                                    <a:rPr lang="en-US" sz="2400" b="0" i="1" baseline="-25000" smtClean="0">
                                      <a:latin typeface="Cambria Math" charset="0"/>
                                    </a:rPr>
                                    <m:t>𝐵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den>
                              </m:f>
                            </m:oMath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𝐹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mr-I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𝑀𝑆</m:t>
                                    </m:r>
                                    <m:r>
                                      <a:rPr lang="en-US" sz="2400" b="0" i="1" baseline="-25000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𝑀𝑆</m:t>
                                    </m:r>
                                    <m:r>
                                      <a:rPr lang="en-US" sz="2400" b="0" i="1" baseline="-250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Within groups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N-k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SS</a:t>
                          </a:r>
                          <a:r>
                            <a:rPr lang="en-US" sz="2400" baseline="-25000" dirty="0"/>
                            <a:t>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MS</a:t>
                          </a:r>
                          <a:r>
                            <a:rPr lang="en-US" sz="2400" baseline="-25000" dirty="0"/>
                            <a:t>W</a:t>
                          </a:r>
                          <a:r>
                            <a:rPr lang="en-US" sz="2400" dirty="0"/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mr-I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𝑆𝑆</m:t>
                                  </m:r>
                                  <m:r>
                                    <a:rPr lang="en-US" sz="2400" b="0" i="1" baseline="-25000" smtClean="0">
                                      <a:latin typeface="Cambria Math" charset="0"/>
                                    </a:rPr>
                                    <m:t>𝑊</m:t>
                                  </m:r>
                                </m:num>
                                <m:den>
                                  <m:r>
                                    <a:rPr lang="en-US" sz="2400" b="0" i="1" baseline="0" smtClean="0">
                                      <a:latin typeface="Cambria Math" charset="0"/>
                                    </a:rPr>
                                    <m:t>𝑁</m:t>
                                  </m:r>
                                  <m:r>
                                    <a:rPr lang="en-US" sz="2400" b="0" i="1" baseline="0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400" b="0" i="1" baseline="0" smtClean="0">
                                      <a:latin typeface="Cambria Math" charset="0"/>
                                    </a:rPr>
                                    <m:t>𝑘</m:t>
                                  </m:r>
                                </m:den>
                              </m:f>
                            </m:oMath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Total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SS</a:t>
                          </a:r>
                          <a:r>
                            <a:rPr lang="en-US" sz="2400" baseline="-25000" dirty="0"/>
                            <a:t>T</a:t>
                          </a:r>
                          <a:r>
                            <a:rPr lang="en-US" sz="2400" dirty="0"/>
                            <a:t>=SS</a:t>
                          </a:r>
                          <a:r>
                            <a:rPr lang="en-US" sz="2400" baseline="-25000" dirty="0"/>
                            <a:t>B</a:t>
                          </a:r>
                          <a:r>
                            <a:rPr lang="en-US" sz="2400" dirty="0"/>
                            <a:t>+SS</a:t>
                          </a:r>
                          <a:r>
                            <a:rPr lang="en-US" sz="2400" baseline="-25000" dirty="0"/>
                            <a:t>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1876100"/>
                  </p:ext>
                </p:extLst>
              </p:nvPr>
            </p:nvGraphicFramePr>
            <p:xfrm>
              <a:off x="457200" y="1313794"/>
              <a:ext cx="8061436" cy="33536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1656"/>
                    <a:gridCol w="1366345"/>
                    <a:gridCol w="1770992"/>
                    <a:gridCol w="1718443"/>
                    <a:gridCol w="1524000"/>
                  </a:tblGrid>
                  <a:tr h="1250524">
                    <a:tc>
                      <a:txBody>
                        <a:bodyPr/>
                        <a:lstStyle/>
                        <a:p>
                          <a:endParaRPr lang="en-US" sz="2400" dirty="0" smtClean="0"/>
                        </a:p>
                        <a:p>
                          <a:r>
                            <a:rPr lang="en-US" sz="2400" dirty="0" smtClean="0"/>
                            <a:t>Source of Variation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Degrees of Freedom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dirty="0" smtClean="0"/>
                        </a:p>
                        <a:p>
                          <a:r>
                            <a:rPr lang="en-US" sz="2400" dirty="0" smtClean="0"/>
                            <a:t>Sum of Squares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dirty="0" smtClean="0"/>
                        </a:p>
                        <a:p>
                          <a:r>
                            <a:rPr lang="en-US" sz="2400" dirty="0" smtClean="0"/>
                            <a:t>Mean Square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dirty="0" smtClean="0"/>
                        </a:p>
                        <a:p>
                          <a:endParaRPr lang="en-US" sz="2400" dirty="0" smtClean="0"/>
                        </a:p>
                        <a:p>
                          <a:r>
                            <a:rPr lang="en-US" sz="2400" dirty="0" smtClean="0"/>
                            <a:t>F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Between groups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k-1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SS</a:t>
                          </a:r>
                          <a:r>
                            <a:rPr lang="en-US" sz="2400" baseline="-25000" dirty="0" smtClean="0"/>
                            <a:t>B</a:t>
                          </a:r>
                          <a:endParaRPr lang="en-US" sz="24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81206" t="-155882" r="-90071" b="-171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30000" t="-155882" r="-1600" b="-171324"/>
                          </a:stretch>
                        </a:blipFill>
                      </a:tcPr>
                    </a:tc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Within groups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N-k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SS</a:t>
                          </a:r>
                          <a:r>
                            <a:rPr lang="en-US" sz="2400" baseline="-25000" dirty="0" smtClean="0"/>
                            <a:t>W</a:t>
                          </a:r>
                          <a:endParaRPr lang="en-US" sz="24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81206" t="-257778" r="-90071" b="-725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400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Total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N-1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SS</a:t>
                          </a:r>
                          <a:r>
                            <a:rPr lang="en-US" sz="2400" baseline="-25000" dirty="0" smtClean="0"/>
                            <a:t>T</a:t>
                          </a:r>
                          <a:r>
                            <a:rPr lang="en-US" sz="2400" dirty="0" smtClean="0"/>
                            <a:t>=SS</a:t>
                          </a:r>
                          <a:r>
                            <a:rPr lang="en-US" sz="2400" baseline="-25000" dirty="0" smtClean="0"/>
                            <a:t>B</a:t>
                          </a:r>
                          <a:r>
                            <a:rPr lang="en-US" sz="2400" dirty="0" smtClean="0"/>
                            <a:t>+SS</a:t>
                          </a:r>
                          <a:r>
                            <a:rPr lang="en-US" sz="2400" baseline="-25000" dirty="0" smtClean="0"/>
                            <a:t>W</a:t>
                          </a:r>
                          <a:endParaRPr lang="en-US" sz="24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TextBox 6"/>
          <p:cNvSpPr txBox="1"/>
          <p:nvPr/>
        </p:nvSpPr>
        <p:spPr>
          <a:xfrm>
            <a:off x="457200" y="501343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k is the number of groups, and N is the total sample size (all </a:t>
            </a:r>
            <a:r>
              <a:rPr lang="en-US"/>
              <a:t>groups combined)</a:t>
            </a:r>
          </a:p>
        </p:txBody>
      </p:sp>
    </p:spTree>
    <p:extLst>
      <p:ext uri="{BB962C8B-B14F-4D97-AF65-F5344CB8AC3E}">
        <p14:creationId xmlns:p14="http://schemas.microsoft.com/office/powerpoint/2010/main" val="1062367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and Conditions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Independence: </a:t>
            </a:r>
            <a:r>
              <a:rPr lang="en-US" i="1" dirty="0">
                <a:solidFill>
                  <a:srgbClr val="C00000"/>
                </a:solidFill>
              </a:rPr>
              <a:t>between and within groups</a:t>
            </a:r>
          </a:p>
          <a:p>
            <a:pPr lvl="1"/>
            <a:r>
              <a:rPr lang="en-US" dirty="0"/>
              <a:t>Random samples are evidence of independence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Nearly Normal distribution</a:t>
            </a:r>
          </a:p>
          <a:p>
            <a:pPr lvl="1"/>
            <a:r>
              <a:rPr lang="en-US" i="1" dirty="0">
                <a:solidFill>
                  <a:srgbClr val="C00000"/>
                </a:solidFill>
              </a:rPr>
              <a:t>Must be checked for all groups</a:t>
            </a:r>
          </a:p>
          <a:p>
            <a:pPr lvl="1"/>
            <a:r>
              <a:rPr lang="en-US" dirty="0"/>
              <a:t>n &lt; 15: must be very close to normal</a:t>
            </a:r>
          </a:p>
          <a:p>
            <a:pPr lvl="1"/>
            <a:r>
              <a:rPr lang="en-US" dirty="0"/>
              <a:t>15 ≤ n ≤ 40: check for outliers and </a:t>
            </a:r>
            <a:r>
              <a:rPr lang="en-US" dirty="0" err="1"/>
              <a:t>skewness</a:t>
            </a:r>
            <a:endParaRPr lang="en-US" dirty="0"/>
          </a:p>
          <a:p>
            <a:pPr lvl="1"/>
            <a:r>
              <a:rPr lang="en-US" dirty="0"/>
              <a:t>n &gt; 40: fine as long as no extreme outliers or extreme </a:t>
            </a:r>
            <a:r>
              <a:rPr lang="en-US" dirty="0" err="1"/>
              <a:t>skewness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220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Null and Alternative</a:t>
            </a:r>
          </a:p>
          <a:p>
            <a:pPr lvl="1"/>
            <a:r>
              <a:rPr lang="en-US" b="1" dirty="0">
                <a:solidFill>
                  <a:srgbClr val="376092"/>
                </a:solidFill>
              </a:rPr>
              <a:t>H</a:t>
            </a:r>
            <a:r>
              <a:rPr lang="en-US" b="1" baseline="-25000" dirty="0">
                <a:solidFill>
                  <a:srgbClr val="376092"/>
                </a:solidFill>
              </a:rPr>
              <a:t>0</a:t>
            </a:r>
            <a:r>
              <a:rPr lang="en-US" b="1" dirty="0">
                <a:solidFill>
                  <a:srgbClr val="376092"/>
                </a:solidFill>
              </a:rPr>
              <a:t>: means are all equal</a:t>
            </a:r>
          </a:p>
          <a:p>
            <a:pPr lvl="2"/>
            <a:r>
              <a:rPr lang="en-US" dirty="0"/>
              <a:t>E.g., H</a:t>
            </a:r>
            <a:r>
              <a:rPr lang="en-US" baseline="-25000" dirty="0"/>
              <a:t>0</a:t>
            </a:r>
            <a:r>
              <a:rPr lang="en-US" dirty="0"/>
              <a:t>: μ</a:t>
            </a:r>
            <a:r>
              <a:rPr lang="en-US" baseline="-25000" dirty="0"/>
              <a:t>1</a:t>
            </a:r>
            <a:r>
              <a:rPr lang="en-US" dirty="0"/>
              <a:t> = μ</a:t>
            </a:r>
            <a:r>
              <a:rPr lang="en-US" baseline="-25000" dirty="0"/>
              <a:t>2</a:t>
            </a:r>
            <a:r>
              <a:rPr lang="en-US" dirty="0"/>
              <a:t> = μ</a:t>
            </a:r>
            <a:r>
              <a:rPr lang="en-US" baseline="-25000" dirty="0"/>
              <a:t>3</a:t>
            </a:r>
            <a:endParaRPr lang="en-US" b="1" dirty="0">
              <a:solidFill>
                <a:srgbClr val="376092"/>
              </a:solidFill>
            </a:endParaRPr>
          </a:p>
          <a:p>
            <a:pPr lvl="1"/>
            <a:r>
              <a:rPr lang="en-US" b="1" dirty="0">
                <a:solidFill>
                  <a:srgbClr val="376092"/>
                </a:solidFill>
              </a:rPr>
              <a:t>H</a:t>
            </a:r>
            <a:r>
              <a:rPr lang="en-US" b="1" baseline="-25000" dirty="0">
                <a:solidFill>
                  <a:srgbClr val="376092"/>
                </a:solidFill>
              </a:rPr>
              <a:t>A</a:t>
            </a:r>
            <a:r>
              <a:rPr lang="en-US" b="1" dirty="0">
                <a:solidFill>
                  <a:srgbClr val="376092"/>
                </a:solidFill>
              </a:rPr>
              <a:t>: means are not all equal</a:t>
            </a:r>
          </a:p>
          <a:p>
            <a:endParaRPr lang="en-US" dirty="0"/>
          </a:p>
          <a:p>
            <a:r>
              <a:rPr lang="en-US" dirty="0"/>
              <a:t>One- or two-sided</a:t>
            </a:r>
          </a:p>
          <a:p>
            <a:pPr lvl="1"/>
            <a:r>
              <a:rPr lang="en-US" dirty="0"/>
              <a:t>Two-sided: no direction (≠)</a:t>
            </a:r>
          </a:p>
          <a:p>
            <a:pPr lvl="1"/>
            <a:r>
              <a:rPr lang="en-US" dirty="0"/>
              <a:t>One-sided: direction of change is specified (&gt; or &lt;)</a:t>
            </a:r>
          </a:p>
        </p:txBody>
      </p:sp>
    </p:spTree>
    <p:extLst>
      <p:ext uri="{BB962C8B-B14F-4D97-AF65-F5344CB8AC3E}">
        <p14:creationId xmlns:p14="http://schemas.microsoft.com/office/powerpoint/2010/main" val="1028539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Model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 distribution</a:t>
            </a:r>
          </a:p>
          <a:p>
            <a:pPr lvl="1"/>
            <a:r>
              <a:rPr lang="en-US" dirty="0"/>
              <a:t>Named for Fisher, inventor of ANOVA</a:t>
            </a:r>
          </a:p>
          <a:p>
            <a:pPr lvl="1"/>
            <a:endParaRPr lang="en-US" dirty="0"/>
          </a:p>
          <a:p>
            <a:r>
              <a:rPr lang="en-US" dirty="0"/>
              <a:t>Asymmetric distribution</a:t>
            </a:r>
          </a:p>
          <a:p>
            <a:pPr lvl="1"/>
            <a:r>
              <a:rPr lang="en-US" dirty="0"/>
              <a:t>Shape depends on degrees of freedom (</a:t>
            </a:r>
            <a:r>
              <a:rPr lang="en-US" dirty="0" err="1"/>
              <a:t>df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Numerator and denominator (</a:t>
            </a:r>
            <a:r>
              <a:rPr lang="en-US" dirty="0" err="1"/>
              <a:t>df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6993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 distribution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95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 Statistic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3016469"/>
            <a:ext cx="8229600" cy="3478924"/>
          </a:xfrm>
        </p:spPr>
        <p:txBody>
          <a:bodyPr>
            <a:normAutofit fontScale="92500"/>
          </a:bodyPr>
          <a:lstStyle/>
          <a:p>
            <a:r>
              <a:rPr lang="en-US" dirty="0"/>
              <a:t>The test statistic, F, is the ratio of the two mean squares</a:t>
            </a:r>
          </a:p>
          <a:p>
            <a:r>
              <a:rPr lang="en-US" dirty="0"/>
              <a:t>F will be large if the between-group variability is large compared to the within-group variability</a:t>
            </a:r>
          </a:p>
          <a:p>
            <a:pPr lvl="1"/>
            <a:r>
              <a:rPr lang="en-US" dirty="0"/>
              <a:t>In other words, if members of a group are more like each other than like members of the other groups</a:t>
            </a:r>
          </a:p>
          <a:p>
            <a:r>
              <a:rPr lang="en-US" dirty="0"/>
              <a:t>Large F → small p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453360" y="1417638"/>
                <a:ext cx="2237279" cy="1133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charset="0"/>
                        </a:rPr>
                        <m:t>𝐹</m:t>
                      </m:r>
                      <m:r>
                        <a:rPr lang="en-US" sz="3600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charset="0"/>
                            </a:rPr>
                            <m:t>𝑀𝑆</m:t>
                          </m:r>
                          <m:r>
                            <a:rPr lang="en-US" sz="3600" i="1" baseline="-25000">
                              <a:latin typeface="Cambria Math" charset="0"/>
                            </a:rPr>
                            <m:t>𝐵</m:t>
                          </m:r>
                        </m:num>
                        <m:den>
                          <m:r>
                            <a:rPr lang="en-US" sz="3600" i="1">
                              <a:latin typeface="Cambria Math" charset="0"/>
                            </a:rPr>
                            <m:t>𝑀𝑆</m:t>
                          </m:r>
                          <m:r>
                            <a:rPr lang="en-US" sz="3600" i="1" baseline="-25000">
                              <a:latin typeface="Cambria Math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360" y="1417638"/>
                <a:ext cx="2237279" cy="1133324"/>
              </a:xfrm>
              <a:prstGeom prst="rect">
                <a:avLst/>
              </a:prstGeom>
              <a:blipFill rotWithShape="0">
                <a:blip r:embed="rId2"/>
                <a:stretch>
                  <a:fillRect b="-4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220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dirty="0"/>
          </a:p>
          <a:p>
            <a:r>
              <a:rPr lang="en-US" dirty="0"/>
              <a:t>Calculate the F statistic and its corresponding p-value</a:t>
            </a:r>
          </a:p>
          <a:p>
            <a:endParaRPr lang="en-US" dirty="0"/>
          </a:p>
          <a:p>
            <a:r>
              <a:rPr lang="en-US" dirty="0"/>
              <a:t>If p&lt;0.05 (or significance level you set a priori), reject H</a:t>
            </a:r>
            <a:r>
              <a:rPr lang="en-US" baseline="-25000" dirty="0"/>
              <a:t>0</a:t>
            </a:r>
            <a:r>
              <a:rPr lang="en-US" dirty="0"/>
              <a:t>, conclude means are different</a:t>
            </a:r>
          </a:p>
        </p:txBody>
      </p:sp>
    </p:spTree>
    <p:extLst>
      <p:ext uri="{BB962C8B-B14F-4D97-AF65-F5344CB8AC3E}">
        <p14:creationId xmlns:p14="http://schemas.microsoft.com/office/powerpoint/2010/main" val="327936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aov</a:t>
            </a:r>
            <a:r>
              <a:rPr lang="en-US" dirty="0">
                <a:solidFill>
                  <a:srgbClr val="C00000"/>
                </a:solidFill>
              </a:rPr>
              <a:t>(variable ~ group, data)</a:t>
            </a:r>
          </a:p>
          <a:p>
            <a:pPr lvl="1"/>
            <a:r>
              <a:rPr lang="en-US" dirty="0"/>
              <a:t>Variable refers to the variable you want to test</a:t>
            </a:r>
          </a:p>
          <a:p>
            <a:pPr lvl="1"/>
            <a:r>
              <a:rPr lang="en-US" dirty="0"/>
              <a:t>Group defines the different groups</a:t>
            </a:r>
          </a:p>
          <a:p>
            <a:pPr lvl="1"/>
            <a:r>
              <a:rPr lang="en-US" dirty="0"/>
              <a:t>Data is the </a:t>
            </a:r>
            <a:r>
              <a:rPr lang="en-US" dirty="0" err="1"/>
              <a:t>dataframe</a:t>
            </a:r>
            <a:r>
              <a:rPr lang="en-US" dirty="0"/>
              <a:t> the variables are in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summary(</a:t>
            </a:r>
            <a:r>
              <a:rPr lang="en-US" dirty="0" err="1">
                <a:solidFill>
                  <a:srgbClr val="C00000"/>
                </a:solidFill>
              </a:rPr>
              <a:t>aov</a:t>
            </a:r>
            <a:r>
              <a:rPr lang="en-US" dirty="0">
                <a:solidFill>
                  <a:srgbClr val="C00000"/>
                </a:solidFill>
              </a:rPr>
              <a:t>(variable ~ group, data))</a:t>
            </a:r>
          </a:p>
          <a:p>
            <a:pPr lvl="1"/>
            <a:r>
              <a:rPr lang="en-US" dirty="0"/>
              <a:t>Output for full ANOVA table</a:t>
            </a:r>
          </a:p>
          <a:p>
            <a:pPr lvl="1"/>
            <a:r>
              <a:rPr lang="en-US" dirty="0"/>
              <a:t>Sums of squares, degrees of freedom, F test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873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Chicken Diets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390709" cy="500875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Data </a:t>
            </a:r>
            <a:r>
              <a:rPr lang="en-US" b="1" dirty="0" err="1"/>
              <a:t>chickwts</a:t>
            </a:r>
            <a:endParaRPr lang="en-US" b="1" dirty="0"/>
          </a:p>
          <a:p>
            <a:r>
              <a:rPr lang="en-US" dirty="0"/>
              <a:t>71 newly hatched chicks are randomly assigned to six experimental groups, each group is given a different feed supplement</a:t>
            </a:r>
          </a:p>
          <a:p>
            <a:r>
              <a:rPr lang="en-US" dirty="0"/>
              <a:t>Chick weights (g) assessed after six weeks</a:t>
            </a:r>
          </a:p>
          <a:p>
            <a:r>
              <a:rPr lang="en-US" dirty="0"/>
              <a:t>Are weights the same for the six feed supplements?</a:t>
            </a:r>
          </a:p>
          <a:p>
            <a:r>
              <a:rPr lang="en-US" dirty="0"/>
              <a:t>Hypotheses</a:t>
            </a:r>
          </a:p>
          <a:p>
            <a:pPr lvl="1"/>
            <a:r>
              <a:rPr lang="en-US" dirty="0"/>
              <a:t>H</a:t>
            </a:r>
            <a:r>
              <a:rPr lang="en-US" baseline="-25000" dirty="0"/>
              <a:t>0</a:t>
            </a:r>
            <a:r>
              <a:rPr lang="en-US" dirty="0"/>
              <a:t>: μ</a:t>
            </a:r>
            <a:r>
              <a:rPr lang="en-US" baseline="-25000" dirty="0"/>
              <a:t>1</a:t>
            </a:r>
            <a:r>
              <a:rPr lang="en-US" dirty="0"/>
              <a:t> = μ</a:t>
            </a:r>
            <a:r>
              <a:rPr lang="en-US" baseline="-25000" dirty="0"/>
              <a:t>2</a:t>
            </a:r>
            <a:r>
              <a:rPr lang="en-US" dirty="0"/>
              <a:t> = μ</a:t>
            </a:r>
            <a:r>
              <a:rPr lang="en-US" baseline="-25000" dirty="0"/>
              <a:t>3</a:t>
            </a:r>
            <a:r>
              <a:rPr lang="en-US" dirty="0"/>
              <a:t> = μ</a:t>
            </a:r>
            <a:r>
              <a:rPr lang="en-US" baseline="-25000" dirty="0"/>
              <a:t>4 </a:t>
            </a:r>
            <a:r>
              <a:rPr lang="en-US" dirty="0"/>
              <a:t>= μ</a:t>
            </a:r>
            <a:r>
              <a:rPr lang="en-US" baseline="-25000" dirty="0"/>
              <a:t>5 </a:t>
            </a:r>
            <a:r>
              <a:rPr lang="en-US" dirty="0"/>
              <a:t>= μ</a:t>
            </a:r>
            <a:r>
              <a:rPr lang="en-US" baseline="-25000" dirty="0"/>
              <a:t>6</a:t>
            </a:r>
          </a:p>
          <a:p>
            <a:pPr lvl="1"/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: The mean weights of chicks on the six diets are not all equal</a:t>
            </a:r>
          </a:p>
        </p:txBody>
      </p:sp>
    </p:spTree>
    <p:extLst>
      <p:ext uri="{BB962C8B-B14F-4D97-AF65-F5344CB8AC3E}">
        <p14:creationId xmlns:p14="http://schemas.microsoft.com/office/powerpoint/2010/main" val="766531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9491" y="1677491"/>
            <a:ext cx="8229600" cy="1143000"/>
          </a:xfrm>
        </p:spPr>
        <p:txBody>
          <a:bodyPr>
            <a:normAutofit/>
          </a:bodyPr>
          <a:lstStyle/>
          <a:p>
            <a:r>
              <a:rPr lang="en-US" b="1" i="1"/>
              <a:t>Analysis </a:t>
            </a:r>
            <a:r>
              <a:rPr lang="en-US" b="1" i="1" dirty="0"/>
              <a:t>of Variance (ANOVA)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67339" y="3148716"/>
            <a:ext cx="49934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One way ANOVA</a:t>
            </a:r>
          </a:p>
          <a:p>
            <a:r>
              <a:rPr lang="en-US" sz="2800" dirty="0"/>
              <a:t>Factorial ANOVA</a:t>
            </a:r>
          </a:p>
          <a:p>
            <a:r>
              <a:rPr lang="en-US" sz="2800" dirty="0"/>
              <a:t>Analysis of Covariance (ANCOVA)</a:t>
            </a:r>
          </a:p>
        </p:txBody>
      </p:sp>
    </p:spTree>
    <p:extLst>
      <p:ext uri="{BB962C8B-B14F-4D97-AF65-F5344CB8AC3E}">
        <p14:creationId xmlns:p14="http://schemas.microsoft.com/office/powerpoint/2010/main" val="1551736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Chicken Diets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008756"/>
          </a:xfrm>
        </p:spPr>
        <p:txBody>
          <a:bodyPr>
            <a:normAutofit/>
          </a:bodyPr>
          <a:lstStyle/>
          <a:p>
            <a:r>
              <a:rPr lang="en-US" dirty="0"/>
              <a:t>Histogram to check distribution</a:t>
            </a:r>
          </a:p>
          <a:p>
            <a:pPr lvl="1"/>
            <a:r>
              <a:rPr lang="en-US" dirty="0"/>
              <a:t>Reasonably normal</a:t>
            </a:r>
          </a:p>
          <a:p>
            <a:r>
              <a:rPr lang="en-US" dirty="0"/>
              <a:t>Boxplots to visualize how the means differ by group, and group distributional shape</a:t>
            </a:r>
          </a:p>
          <a:p>
            <a:pPr lvl="1"/>
            <a:r>
              <a:rPr lang="en-US" dirty="0"/>
              <a:t>Weight seems to vary by feed type</a:t>
            </a:r>
          </a:p>
          <a:p>
            <a:pPr lvl="1"/>
            <a:r>
              <a:rPr lang="en-US" dirty="0"/>
              <a:t>Casein and sunflower highest weight</a:t>
            </a:r>
          </a:p>
          <a:p>
            <a:r>
              <a:rPr lang="en-US" dirty="0"/>
              <a:t>ANOVA to test for group difference</a:t>
            </a:r>
          </a:p>
          <a:p>
            <a:pPr lvl="1"/>
            <a:r>
              <a:rPr lang="en-US" dirty="0"/>
              <a:t>Effect of feed is highly significant p&lt;.05</a:t>
            </a:r>
          </a:p>
          <a:p>
            <a:pPr lvl="1"/>
            <a:r>
              <a:rPr lang="en-US" dirty="0"/>
              <a:t>Confirms what we see in the boxplot</a:t>
            </a:r>
          </a:p>
        </p:txBody>
      </p:sp>
    </p:spTree>
    <p:extLst>
      <p:ext uri="{BB962C8B-B14F-4D97-AF65-F5344CB8AC3E}">
        <p14:creationId xmlns:p14="http://schemas.microsoft.com/office/powerpoint/2010/main" val="1478882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E2B53-BC21-AA47-B995-4130F4C6D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Plant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640A3-F08F-A948-A377-22B8A272D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Data </a:t>
            </a:r>
            <a:r>
              <a:rPr lang="en-US" b="1" dirty="0" err="1"/>
              <a:t>PlantGrowth</a:t>
            </a:r>
            <a:endParaRPr lang="en-US" b="1" dirty="0"/>
          </a:p>
          <a:p>
            <a:r>
              <a:rPr lang="en-US" dirty="0"/>
              <a:t>Results from experiment to compare yields obtained for control and 2 treatments</a:t>
            </a:r>
          </a:p>
          <a:p>
            <a:r>
              <a:rPr lang="en-US" dirty="0"/>
              <a:t>Dried plant weight is outcome</a:t>
            </a:r>
          </a:p>
          <a:p>
            <a:r>
              <a:rPr lang="en-US" dirty="0"/>
              <a:t>Are weights the same for the treatments?</a:t>
            </a:r>
          </a:p>
          <a:p>
            <a:r>
              <a:rPr lang="en-US" dirty="0"/>
              <a:t>Hypotheses</a:t>
            </a:r>
          </a:p>
          <a:p>
            <a:pPr lvl="1"/>
            <a:r>
              <a:rPr lang="en-US" dirty="0"/>
              <a:t>H</a:t>
            </a:r>
            <a:r>
              <a:rPr lang="en-US" baseline="-25000" dirty="0"/>
              <a:t>0</a:t>
            </a:r>
            <a:r>
              <a:rPr lang="en-US" dirty="0"/>
              <a:t>: μ</a:t>
            </a:r>
            <a:r>
              <a:rPr lang="en-US" baseline="-25000" dirty="0"/>
              <a:t>1</a:t>
            </a:r>
            <a:r>
              <a:rPr lang="en-US" dirty="0"/>
              <a:t> = μ</a:t>
            </a:r>
            <a:r>
              <a:rPr lang="en-US" baseline="-25000" dirty="0"/>
              <a:t>2</a:t>
            </a:r>
            <a:r>
              <a:rPr lang="en-US" dirty="0"/>
              <a:t> = μ</a:t>
            </a:r>
            <a:r>
              <a:rPr lang="en-US" baseline="-25000" dirty="0"/>
              <a:t>3</a:t>
            </a:r>
          </a:p>
          <a:p>
            <a:pPr lvl="1"/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: The mean weights of chicks on the six diets are not all equal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299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Associations Between Three or More Variables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Frequently a third variable is of scientific interest</a:t>
            </a:r>
          </a:p>
          <a:p>
            <a:pPr lvl="1"/>
            <a:r>
              <a:rPr lang="en-US" dirty="0"/>
              <a:t>You want to see how a third variable affects the relationship between the other two variables</a:t>
            </a:r>
          </a:p>
          <a:p>
            <a:pPr lvl="2"/>
            <a:r>
              <a:rPr lang="en-US" b="1" i="1" dirty="0">
                <a:solidFill>
                  <a:srgbClr val="0070C0"/>
                </a:solidFill>
              </a:rPr>
              <a:t>Interaction</a:t>
            </a:r>
          </a:p>
          <a:p>
            <a:pPr lvl="2"/>
            <a:r>
              <a:rPr lang="en-US" b="1" i="1" dirty="0">
                <a:solidFill>
                  <a:srgbClr val="C00000"/>
                </a:solidFill>
              </a:rPr>
              <a:t>Factorial ANOVA can detect interaction</a:t>
            </a:r>
          </a:p>
          <a:p>
            <a:pPr lvl="1"/>
            <a:r>
              <a:rPr lang="en-US" dirty="0"/>
              <a:t>You want to assess the relationship between two variables while holding a third variable constant</a:t>
            </a:r>
          </a:p>
          <a:p>
            <a:pPr lvl="2"/>
            <a:r>
              <a:rPr lang="en-US" b="1" i="1" dirty="0">
                <a:solidFill>
                  <a:srgbClr val="0070C0"/>
                </a:solidFill>
              </a:rPr>
              <a:t>Confounding</a:t>
            </a:r>
          </a:p>
          <a:p>
            <a:pPr lvl="2"/>
            <a:r>
              <a:rPr lang="en-US" b="1" i="1" dirty="0">
                <a:solidFill>
                  <a:srgbClr val="C00000"/>
                </a:solidFill>
              </a:rPr>
              <a:t>ANCOVA can correct confounding</a:t>
            </a:r>
          </a:p>
        </p:txBody>
      </p:sp>
    </p:spTree>
    <p:extLst>
      <p:ext uri="{BB962C8B-B14F-4D97-AF65-F5344CB8AC3E}">
        <p14:creationId xmlns:p14="http://schemas.microsoft.com/office/powerpoint/2010/main" val="1994314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926" y="1949614"/>
            <a:ext cx="8229600" cy="1143000"/>
          </a:xfrm>
        </p:spPr>
        <p:txBody>
          <a:bodyPr/>
          <a:lstStyle/>
          <a:p>
            <a:r>
              <a:rPr lang="en-US" b="1" i="1" dirty="0"/>
              <a:t>Factorial ANOVA</a:t>
            </a:r>
          </a:p>
        </p:txBody>
      </p:sp>
    </p:spTree>
    <p:extLst>
      <p:ext uri="{BB962C8B-B14F-4D97-AF65-F5344CB8AC3E}">
        <p14:creationId xmlns:p14="http://schemas.microsoft.com/office/powerpoint/2010/main" val="1630863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Factorial ANOVA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When an experiment has two or more independent variables (a.k.a. </a:t>
            </a:r>
            <a:r>
              <a:rPr lang="en-US" i="1" dirty="0"/>
              <a:t>factors</a:t>
            </a:r>
            <a:r>
              <a:rPr lang="en-US" dirty="0"/>
              <a:t>), it is known as a factorial design</a:t>
            </a:r>
          </a:p>
          <a:p>
            <a:endParaRPr lang="en-US" dirty="0"/>
          </a:p>
          <a:p>
            <a:r>
              <a:rPr lang="en-US" dirty="0"/>
              <a:t>Factors are crossed with each other</a:t>
            </a:r>
          </a:p>
          <a:p>
            <a:pPr lvl="1"/>
            <a:r>
              <a:rPr lang="en-US" dirty="0"/>
              <a:t>All combinations of factors are included in the design</a:t>
            </a:r>
          </a:p>
          <a:p>
            <a:pPr lvl="1"/>
            <a:r>
              <a:rPr lang="en-US" dirty="0"/>
              <a:t>Every level of each factor occurs in combination with every level of the other factors</a:t>
            </a:r>
          </a:p>
          <a:p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Interaction between the variables is frequently the primary scientific interest</a:t>
            </a:r>
          </a:p>
        </p:txBody>
      </p:sp>
    </p:spTree>
    <p:extLst>
      <p:ext uri="{BB962C8B-B14F-4D97-AF65-F5344CB8AC3E}">
        <p14:creationId xmlns:p14="http://schemas.microsoft.com/office/powerpoint/2010/main" val="520837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Factorial Designs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104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Independent or Between-Subjects Design</a:t>
            </a:r>
          </a:p>
          <a:p>
            <a:pPr lvl="1"/>
            <a:r>
              <a:rPr lang="en-US" dirty="0"/>
              <a:t>Each IV or factor is composed of different study subjects</a:t>
            </a:r>
          </a:p>
          <a:p>
            <a:pPr lvl="2"/>
            <a:r>
              <a:rPr lang="en-US" dirty="0"/>
              <a:t>E.g. you randomize subjects to receive one treatment or another</a:t>
            </a:r>
          </a:p>
          <a:p>
            <a:r>
              <a:rPr lang="en-US" dirty="0"/>
              <a:t>Repeated or Within-Subjects Design</a:t>
            </a:r>
          </a:p>
          <a:p>
            <a:pPr lvl="1"/>
            <a:r>
              <a:rPr lang="en-US" dirty="0"/>
              <a:t>The same study subjects are assessed at different levels of the IV or factor</a:t>
            </a:r>
          </a:p>
          <a:p>
            <a:pPr lvl="2"/>
            <a:r>
              <a:rPr lang="en-US" dirty="0"/>
              <a:t>E.g. each subject receives different treatments given in random order</a:t>
            </a:r>
          </a:p>
          <a:p>
            <a:r>
              <a:rPr lang="en-US" dirty="0"/>
              <a:t>Mixed Design</a:t>
            </a:r>
          </a:p>
          <a:p>
            <a:pPr lvl="1"/>
            <a:r>
              <a:rPr lang="en-US" dirty="0"/>
              <a:t>Each IV or factor is composed of different study subjects, but they are assessed repeatedly</a:t>
            </a:r>
          </a:p>
          <a:p>
            <a:pPr lvl="2"/>
            <a:r>
              <a:rPr lang="en-US" dirty="0"/>
              <a:t>E.g. you randomize subjects to receive one treatment or another, but you assess their response repeatedly to see if the rate of response differs between groups</a:t>
            </a:r>
          </a:p>
        </p:txBody>
      </p:sp>
    </p:spTree>
    <p:extLst>
      <p:ext uri="{BB962C8B-B14F-4D97-AF65-F5344CB8AC3E}">
        <p14:creationId xmlns:p14="http://schemas.microsoft.com/office/powerpoint/2010/main" val="588577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Factorial ANOVA Example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Study of medication efficacy varying</a:t>
            </a:r>
          </a:p>
          <a:p>
            <a:pPr lvl="1"/>
            <a:r>
              <a:rPr lang="en-US" dirty="0"/>
              <a:t>Dose (low, high) and </a:t>
            </a:r>
          </a:p>
          <a:p>
            <a:pPr lvl="1"/>
            <a:r>
              <a:rPr lang="en-US" dirty="0"/>
              <a:t>Delivery method (oral, inhaled)</a:t>
            </a:r>
          </a:p>
          <a:p>
            <a:r>
              <a:rPr lang="en-US" dirty="0"/>
              <a:t>2 x 2 </a:t>
            </a:r>
          </a:p>
          <a:p>
            <a:r>
              <a:rPr lang="en-US" dirty="0"/>
              <a:t>Four treatment combinations</a:t>
            </a:r>
          </a:p>
          <a:p>
            <a:pPr lvl="1"/>
            <a:r>
              <a:rPr lang="en-US" dirty="0"/>
              <a:t>Low-oral</a:t>
            </a:r>
          </a:p>
          <a:p>
            <a:pPr lvl="1"/>
            <a:r>
              <a:rPr lang="en-US" dirty="0"/>
              <a:t>High-oral</a:t>
            </a:r>
          </a:p>
          <a:p>
            <a:pPr lvl="1"/>
            <a:r>
              <a:rPr lang="en-US" dirty="0"/>
              <a:t>Low-inhaled</a:t>
            </a:r>
          </a:p>
          <a:p>
            <a:pPr lvl="1"/>
            <a:r>
              <a:rPr lang="en-US" dirty="0"/>
              <a:t>High-inhaled</a:t>
            </a:r>
          </a:p>
        </p:txBody>
      </p:sp>
    </p:spTree>
    <p:extLst>
      <p:ext uri="{BB962C8B-B14F-4D97-AF65-F5344CB8AC3E}">
        <p14:creationId xmlns:p14="http://schemas.microsoft.com/office/powerpoint/2010/main" val="42380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Factorial ANOVA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097280"/>
            <a:ext cx="8821928" cy="49098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6616" y="6199632"/>
            <a:ext cx="866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Andy Field’s </a:t>
            </a:r>
            <a:r>
              <a:rPr lang="en-US" i="1" dirty="0"/>
              <a:t>Discovering Statistics Using IBM SPSS-Statistics</a:t>
            </a:r>
            <a:r>
              <a:rPr lang="en-US" dirty="0"/>
              <a:t> 4</a:t>
            </a:r>
            <a:r>
              <a:rPr lang="en-US" baseline="30000" dirty="0"/>
              <a:t>th</a:t>
            </a:r>
            <a:r>
              <a:rPr lang="en-US" dirty="0"/>
              <a:t> ed.</a:t>
            </a:r>
          </a:p>
        </p:txBody>
      </p:sp>
    </p:spTree>
    <p:extLst>
      <p:ext uri="{BB962C8B-B14F-4D97-AF65-F5344CB8AC3E}">
        <p14:creationId xmlns:p14="http://schemas.microsoft.com/office/powerpoint/2010/main" val="1391204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A7B5DC9-E4ED-F140-8487-BC4ADE338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Factorial ANOVA Model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7339813-BEB2-C942-B663-06735F40E74A}"/>
              </a:ext>
            </a:extLst>
          </p:cNvPr>
          <p:cNvSpPr txBox="1">
            <a:spLocks/>
          </p:cNvSpPr>
          <p:nvPr/>
        </p:nvSpPr>
        <p:spPr>
          <a:xfrm>
            <a:off x="581891" y="2833437"/>
            <a:ext cx="8229600" cy="3849996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 = outcome or response variable</a:t>
            </a:r>
          </a:p>
          <a:p>
            <a:pPr lvl="1"/>
            <a:r>
              <a:rPr lang="en-US"/>
              <a:t>Dependent variable</a:t>
            </a:r>
          </a:p>
          <a:p>
            <a:pPr lvl="1"/>
            <a:endParaRPr lang="en-US"/>
          </a:p>
          <a:p>
            <a:r>
              <a:rPr lang="en-US"/>
              <a:t>A and B are the factors manipulated in the experiment</a:t>
            </a:r>
          </a:p>
          <a:p>
            <a:pPr lvl="1"/>
            <a:r>
              <a:rPr lang="en-US"/>
              <a:t>Independent variable</a:t>
            </a:r>
          </a:p>
          <a:p>
            <a:pPr lvl="1"/>
            <a:endParaRPr lang="en-US"/>
          </a:p>
          <a:p>
            <a:r>
              <a:rPr lang="en-US"/>
              <a:t>A*B is the interaction between A and B</a:t>
            </a:r>
          </a:p>
          <a:p>
            <a:endParaRPr lang="en-US"/>
          </a:p>
          <a:p>
            <a:endParaRPr lang="en-US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82D1D2-9F80-554E-9EB2-496E7D8AF970}"/>
                  </a:ext>
                </a:extLst>
              </p:cNvPr>
              <p:cNvSpPr txBox="1"/>
              <p:nvPr/>
            </p:nvSpPr>
            <p:spPr>
              <a:xfrm>
                <a:off x="2665575" y="1595000"/>
                <a:ext cx="374634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𝑌</m:t>
                      </m:r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82D1D2-9F80-554E-9EB2-496E7D8AF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575" y="1595000"/>
                <a:ext cx="3746347" cy="553998"/>
              </a:xfrm>
              <a:prstGeom prst="rect">
                <a:avLst/>
              </a:prstGeom>
              <a:blipFill>
                <a:blip r:embed="rId2"/>
                <a:stretch>
                  <a:fillRect l="-2027" r="-1689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43074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Factorial ANOVA 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1954626"/>
                  </p:ext>
                </p:extLst>
              </p:nvPr>
            </p:nvGraphicFramePr>
            <p:xfrm>
              <a:off x="457200" y="1313794"/>
              <a:ext cx="8236974" cy="47561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7483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1584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5361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91729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17538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935335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Source of Variation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Deg.</a:t>
                          </a:r>
                          <a:r>
                            <a:rPr lang="en-US" sz="2400" baseline="0" dirty="0"/>
                            <a:t> </a:t>
                          </a:r>
                          <a:r>
                            <a:rPr lang="en-US" sz="2400" dirty="0"/>
                            <a:t>of Freedom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Sum of Squares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  <a:p>
                          <a:r>
                            <a:rPr lang="en-US" sz="2400" dirty="0"/>
                            <a:t>Mean Square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  <a:p>
                          <a:r>
                            <a:rPr lang="en-US" sz="24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77529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Factor</a:t>
                          </a:r>
                          <a:r>
                            <a:rPr lang="en-US" sz="2400" baseline="0" dirty="0"/>
                            <a:t> A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err="1"/>
                            <a:t>df</a:t>
                          </a:r>
                          <a:r>
                            <a:rPr lang="en-US" sz="2400" baseline="-25000" dirty="0" err="1"/>
                            <a:t>A</a:t>
                          </a:r>
                          <a:endParaRPr lang="en-US" sz="24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SS</a:t>
                          </a:r>
                          <a:r>
                            <a:rPr lang="en-US" sz="2400" baseline="-250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MS</a:t>
                          </a:r>
                          <a:r>
                            <a:rPr lang="en-US" sz="2400" baseline="-25000" dirty="0"/>
                            <a:t>A</a:t>
                          </a:r>
                          <a:r>
                            <a:rPr lang="en-US" sz="2400" dirty="0"/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mr-I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𝑆𝑆</m:t>
                                  </m:r>
                                  <m:r>
                                    <a:rPr lang="en-US" sz="2400" b="0" i="1" baseline="-25000" smtClean="0">
                                      <a:latin typeface="Cambria Math" charset="0"/>
                                    </a:rPr>
                                    <m:t>𝐴</m:t>
                                  </m:r>
                                </m:num>
                                <m:den>
                                  <m:r>
                                    <a:rPr lang="en-US" sz="2400" b="0" i="1" baseline="0" smtClean="0">
                                      <a:latin typeface="Cambria Math" charset="0"/>
                                    </a:rPr>
                                    <m:t>𝑑𝑓</m:t>
                                  </m:r>
                                  <m:r>
                                    <a:rPr lang="en-US" sz="2400" b="0" i="1" baseline="-25000" smtClean="0">
                                      <a:latin typeface="Cambria Math" charset="0"/>
                                    </a:rPr>
                                    <m:t>𝐴</m:t>
                                  </m:r>
                                </m:den>
                              </m:f>
                            </m:oMath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𝐹</m:t>
                                </m:r>
                                <m:r>
                                  <a:rPr lang="en-US" sz="2400" b="0" i="1" baseline="-25000" smtClean="0">
                                    <a:latin typeface="Cambria Math" charset="0"/>
                                  </a:rPr>
                                  <m:t>𝐴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mr-I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𝑀𝑆</m:t>
                                    </m:r>
                                    <m:r>
                                      <a:rPr lang="en-US" sz="2400" b="0" i="1" baseline="-25000" smtClean="0">
                                        <a:latin typeface="Cambria Math" charset="0"/>
                                      </a:rPr>
                                      <m:t>𝐴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𝑀𝑆</m:t>
                                    </m:r>
                                    <m:r>
                                      <a:rPr lang="en-US" sz="2400" b="0" i="1" baseline="-25000" smtClean="0">
                                        <a:latin typeface="Cambria Math" charset="0"/>
                                      </a:rPr>
                                      <m:t>𝑅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80768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Factor</a:t>
                          </a:r>
                          <a:r>
                            <a:rPr lang="en-US" sz="2400" baseline="0" dirty="0"/>
                            <a:t> B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err="1"/>
                            <a:t>df</a:t>
                          </a:r>
                          <a:r>
                            <a:rPr lang="en-US" sz="2400" baseline="-25000" dirty="0" err="1"/>
                            <a:t>B</a:t>
                          </a:r>
                          <a:endParaRPr lang="en-US" sz="24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SS</a:t>
                          </a:r>
                          <a:r>
                            <a:rPr lang="en-US" sz="2400" baseline="-250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MS</a:t>
                          </a:r>
                          <a:r>
                            <a:rPr lang="en-US" sz="2400" baseline="-25000" dirty="0"/>
                            <a:t>B</a:t>
                          </a:r>
                          <a:r>
                            <a:rPr lang="en-US" sz="2400" dirty="0"/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mr-I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𝑆𝑆</m:t>
                                  </m:r>
                                  <m:r>
                                    <a:rPr lang="en-US" sz="2400" b="0" i="1" baseline="-25000" smtClean="0">
                                      <a:latin typeface="Cambria Math" charset="0"/>
                                    </a:rPr>
                                    <m:t>𝐵</m:t>
                                  </m:r>
                                </m:num>
                                <m:den>
                                  <m:r>
                                    <a:rPr lang="en-US" sz="2400" b="0" i="1" baseline="0" smtClean="0">
                                      <a:latin typeface="Cambria Math" charset="0"/>
                                    </a:rPr>
                                    <m:t>𝑑𝑓</m:t>
                                  </m:r>
                                  <m:r>
                                    <a:rPr lang="en-US" sz="2400" b="0" i="1" baseline="-25000" smtClean="0">
                                      <a:latin typeface="Cambria Math" charset="0"/>
                                    </a:rPr>
                                    <m:t>𝐵</m:t>
                                  </m:r>
                                </m:den>
                              </m:f>
                            </m:oMath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𝐹</m:t>
                                </m:r>
                                <m:r>
                                  <a:rPr lang="en-US" sz="2400" b="0" i="1" baseline="-25000" smtClean="0">
                                    <a:latin typeface="Cambria Math" charset="0"/>
                                  </a:rPr>
                                  <m:t>𝐵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mr-I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𝑀𝑆</m:t>
                                    </m:r>
                                    <m:r>
                                      <a:rPr lang="en-US" sz="2400" b="0" i="1" baseline="-25000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𝑀𝑆</m:t>
                                    </m:r>
                                    <m:r>
                                      <a:rPr lang="en-US" sz="2400" b="0" i="1" baseline="-25000" smtClean="0">
                                        <a:latin typeface="Cambria Math" charset="0"/>
                                      </a:rPr>
                                      <m:t>𝑅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400" dirty="0"/>
                        </a:p>
                        <a:p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942373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A x 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err="1"/>
                            <a:t>df</a:t>
                          </a:r>
                          <a:r>
                            <a:rPr lang="en-US" sz="2400" baseline="-25000" dirty="0" err="1"/>
                            <a:t>AxB</a:t>
                          </a:r>
                          <a:endParaRPr lang="en-US" sz="24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aseline="0" dirty="0" err="1"/>
                            <a:t>SS</a:t>
                          </a:r>
                          <a:r>
                            <a:rPr lang="en-US" sz="2400" baseline="-25000" dirty="0" err="1"/>
                            <a:t>AxB</a:t>
                          </a:r>
                          <a:endParaRPr lang="en-US" sz="24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MS</a:t>
                          </a:r>
                          <a:r>
                            <a:rPr lang="en-US" sz="2400" baseline="-25000" dirty="0" err="1"/>
                            <a:t>AxB</a:t>
                          </a:r>
                          <a:r>
                            <a:rPr lang="en-US" sz="2400" dirty="0"/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mr-I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𝑆𝑆</m:t>
                                  </m:r>
                                  <m:r>
                                    <a:rPr lang="en-US" sz="2400" b="0" i="1" baseline="-25000" smtClean="0">
                                      <a:latin typeface="Cambria Math" charset="0"/>
                                    </a:rPr>
                                    <m:t>𝐴𝑥𝐵</m:t>
                                  </m:r>
                                </m:num>
                                <m:den>
                                  <m:r>
                                    <a:rPr lang="en-US" sz="2400" b="0" i="1" baseline="0" smtClean="0">
                                      <a:latin typeface="Cambria Math" charset="0"/>
                                    </a:rPr>
                                    <m:t>𝑑𝑓</m:t>
                                  </m:r>
                                  <m:r>
                                    <a:rPr lang="en-US" sz="2400" b="0" i="1" baseline="-25000" smtClean="0">
                                      <a:latin typeface="Cambria Math" charset="0"/>
                                    </a:rPr>
                                    <m:t>𝐴𝑥𝐵</m:t>
                                  </m:r>
                                </m:den>
                              </m:f>
                            </m:oMath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𝐹</m:t>
                                </m:r>
                                <m:r>
                                  <a:rPr lang="en-US" sz="2400" b="0" i="1" baseline="-25000" smtClean="0">
                                    <a:latin typeface="Cambria Math" charset="0"/>
                                  </a:rPr>
                                  <m:t>𝐴𝑥𝐵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mr-I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𝑀𝑆</m:t>
                                    </m:r>
                                    <m:r>
                                      <a:rPr lang="en-US" sz="2400" b="0" i="1" baseline="-25000" smtClean="0">
                                        <a:latin typeface="Cambria Math" charset="0"/>
                                      </a:rPr>
                                      <m:t>𝐴𝑥𝐵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𝑀𝑆</m:t>
                                    </m:r>
                                    <m:r>
                                      <a:rPr lang="en-US" sz="2400" b="0" i="1" baseline="-25000" smtClean="0">
                                        <a:latin typeface="Cambria Math" charset="0"/>
                                      </a:rPr>
                                      <m:t>𝑅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400" dirty="0"/>
                        </a:p>
                        <a:p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Residual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err="1"/>
                            <a:t>df</a:t>
                          </a:r>
                          <a:r>
                            <a:rPr lang="en-US" sz="2400" baseline="-25000" dirty="0" err="1"/>
                            <a:t>R</a:t>
                          </a:r>
                          <a:endParaRPr lang="en-US" sz="24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SS</a:t>
                          </a:r>
                          <a:r>
                            <a:rPr lang="en-US" sz="2400" baseline="-25000" dirty="0"/>
                            <a:t>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MS</a:t>
                          </a:r>
                          <a:r>
                            <a:rPr lang="en-US" sz="2400" baseline="-25000" dirty="0"/>
                            <a:t>R</a:t>
                          </a:r>
                          <a:r>
                            <a:rPr lang="en-US" sz="2400" dirty="0"/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mr-I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𝑆𝑆</m:t>
                                  </m:r>
                                  <m:r>
                                    <a:rPr lang="en-US" sz="2400" b="0" i="1" baseline="-25000" smtClean="0">
                                      <a:latin typeface="Cambria Math" charset="0"/>
                                    </a:rPr>
                                    <m:t>𝑅</m:t>
                                  </m:r>
                                </m:num>
                                <m:den>
                                  <m:r>
                                    <a:rPr lang="en-US" sz="2400" b="0" i="1" baseline="0" smtClean="0">
                                      <a:latin typeface="Cambria Math" charset="0"/>
                                    </a:rPr>
                                    <m:t>𝑑𝑓</m:t>
                                  </m:r>
                                  <m:r>
                                    <a:rPr lang="en-US" sz="2400" b="0" i="1" baseline="-25000" smtClean="0">
                                      <a:latin typeface="Cambria Math" charset="0"/>
                                    </a:rPr>
                                    <m:t>𝑅</m:t>
                                  </m:r>
                                </m:den>
                              </m:f>
                            </m:oMath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1954626"/>
                  </p:ext>
                </p:extLst>
              </p:nvPr>
            </p:nvGraphicFramePr>
            <p:xfrm>
              <a:off x="457200" y="1313794"/>
              <a:ext cx="8236974" cy="47561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74839"/>
                    <a:gridCol w="1415845"/>
                    <a:gridCol w="1253613"/>
                    <a:gridCol w="1917290"/>
                    <a:gridCol w="2175387"/>
                  </a:tblGrid>
                  <a:tr h="935335"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Source of Variation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Deg.</a:t>
                          </a:r>
                          <a:r>
                            <a:rPr lang="en-US" sz="2400" baseline="0" dirty="0" smtClean="0"/>
                            <a:t> </a:t>
                          </a:r>
                          <a:r>
                            <a:rPr lang="en-US" sz="2400" dirty="0" smtClean="0"/>
                            <a:t>of Freedom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Sum of Squares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dirty="0" smtClean="0"/>
                        </a:p>
                        <a:p>
                          <a:r>
                            <a:rPr lang="en-US" sz="2400" dirty="0" smtClean="0"/>
                            <a:t>Mean Square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dirty="0" smtClean="0"/>
                        </a:p>
                        <a:p>
                          <a:r>
                            <a:rPr lang="en-US" sz="2400" dirty="0" smtClean="0"/>
                            <a:t>F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  <a:tr h="877529"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Factor</a:t>
                          </a:r>
                          <a:r>
                            <a:rPr lang="en-US" sz="2400" baseline="0" dirty="0" smtClean="0"/>
                            <a:t> A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err="1" smtClean="0"/>
                            <a:t>df</a:t>
                          </a:r>
                          <a:r>
                            <a:rPr lang="en-US" sz="2400" baseline="-25000" dirty="0" err="1" smtClean="0"/>
                            <a:t>A</a:t>
                          </a:r>
                          <a:endParaRPr lang="en-US" sz="24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SS</a:t>
                          </a:r>
                          <a:r>
                            <a:rPr lang="en-US" sz="2400" baseline="-25000" dirty="0" smtClean="0"/>
                            <a:t>A</a:t>
                          </a:r>
                          <a:endParaRPr lang="en-US" sz="24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16508" t="-111806" r="-114603" b="-33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79272" t="-111806" r="-1120" b="-337500"/>
                          </a:stretch>
                        </a:blipFill>
                      </a:tcPr>
                    </a:tc>
                  </a:tr>
                  <a:tr h="1144524"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Factor</a:t>
                          </a:r>
                          <a:r>
                            <a:rPr lang="en-US" sz="2400" baseline="0" dirty="0" smtClean="0"/>
                            <a:t> B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err="1" smtClean="0"/>
                            <a:t>df</a:t>
                          </a:r>
                          <a:r>
                            <a:rPr lang="en-US" sz="2400" baseline="-25000" dirty="0" err="1" smtClean="0"/>
                            <a:t>B</a:t>
                          </a:r>
                          <a:endParaRPr lang="en-US" sz="24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SS</a:t>
                          </a:r>
                          <a:r>
                            <a:rPr lang="en-US" sz="2400" baseline="-25000" dirty="0" smtClean="0"/>
                            <a:t>B</a:t>
                          </a:r>
                          <a:endParaRPr lang="en-US" sz="24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16508" t="-162234" r="-114603" b="-15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79272" t="-162234" r="-1120" b="-158511"/>
                          </a:stretch>
                        </a:blipFill>
                      </a:tcPr>
                    </a:tc>
                  </a:tr>
                  <a:tr h="1144524"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A x B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err="1" smtClean="0"/>
                            <a:t>df</a:t>
                          </a:r>
                          <a:r>
                            <a:rPr lang="en-US" sz="2400" baseline="-25000" dirty="0" err="1" smtClean="0"/>
                            <a:t>AxB</a:t>
                          </a:r>
                          <a:endParaRPr lang="en-US" sz="24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aseline="0" dirty="0" err="1" smtClean="0"/>
                            <a:t>SS</a:t>
                          </a:r>
                          <a:r>
                            <a:rPr lang="en-US" sz="2400" baseline="-25000" dirty="0" err="1" smtClean="0"/>
                            <a:t>AxB</a:t>
                          </a:r>
                          <a:endParaRPr lang="en-US" sz="24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16508" t="-262234" r="-114603" b="-5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79272" t="-262234" r="-1120" b="-58511"/>
                          </a:stretch>
                        </a:blipFill>
                      </a:tcPr>
                    </a:tc>
                  </a:tr>
                  <a:tr h="654241"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Residual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err="1" smtClean="0"/>
                            <a:t>df</a:t>
                          </a:r>
                          <a:r>
                            <a:rPr lang="en-US" sz="2400" baseline="-25000" dirty="0" err="1" smtClean="0"/>
                            <a:t>R</a:t>
                          </a:r>
                          <a:endParaRPr lang="en-US" sz="24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SS</a:t>
                          </a:r>
                          <a:r>
                            <a:rPr lang="en-US" sz="2400" baseline="-25000" dirty="0" smtClean="0"/>
                            <a:t>R</a:t>
                          </a:r>
                          <a:endParaRPr lang="en-US" sz="24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16508" t="-636449" r="-114603" b="-28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TextBox 6"/>
          <p:cNvSpPr txBox="1"/>
          <p:nvPr/>
        </p:nvSpPr>
        <p:spPr>
          <a:xfrm>
            <a:off x="398206" y="6222802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degrees of freedom for each factor is the number of scores minus 1 for </a:t>
            </a:r>
            <a:r>
              <a:rPr lang="en-US"/>
              <a:t>that factor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93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Multiple Means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115122" y="1600200"/>
            <a:ext cx="6809678" cy="4525963"/>
          </a:xfrm>
        </p:spPr>
        <p:txBody>
          <a:bodyPr/>
          <a:lstStyle/>
          <a:p>
            <a:r>
              <a:rPr lang="en-US" dirty="0"/>
              <a:t>You have three or more groups you want to compare</a:t>
            </a:r>
          </a:p>
          <a:p>
            <a:endParaRPr lang="en-US" dirty="0"/>
          </a:p>
          <a:p>
            <a:r>
              <a:rPr lang="en-US" i="1" dirty="0">
                <a:solidFill>
                  <a:srgbClr val="C00000"/>
                </a:solidFill>
              </a:rPr>
              <a:t>Why not just do multiple two-sample t tests?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585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and Conditions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Independence</a:t>
            </a:r>
          </a:p>
          <a:p>
            <a:endParaRPr lang="en-US" dirty="0"/>
          </a:p>
          <a:p>
            <a:r>
              <a:rPr lang="en-US" dirty="0"/>
              <a:t>Homogeneous variance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Nearly 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6905757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Factorial ANOVA in R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aov</a:t>
            </a:r>
            <a:r>
              <a:rPr lang="en-US" dirty="0">
                <a:solidFill>
                  <a:srgbClr val="C00000"/>
                </a:solidFill>
              </a:rPr>
              <a:t>(variable ~ A + B, data)</a:t>
            </a:r>
          </a:p>
          <a:p>
            <a:pPr lvl="1"/>
            <a:r>
              <a:rPr lang="en-US" dirty="0"/>
              <a:t>Main effects only</a:t>
            </a:r>
          </a:p>
          <a:p>
            <a:pPr lvl="1"/>
            <a:r>
              <a:rPr lang="en-US" dirty="0"/>
              <a:t>Factors A and B</a:t>
            </a:r>
          </a:p>
          <a:p>
            <a:pPr lvl="1"/>
            <a:endParaRPr lang="en-US" dirty="0"/>
          </a:p>
          <a:p>
            <a:r>
              <a:rPr lang="en-US" dirty="0" err="1">
                <a:solidFill>
                  <a:srgbClr val="C00000"/>
                </a:solidFill>
              </a:rPr>
              <a:t>aov</a:t>
            </a:r>
            <a:r>
              <a:rPr lang="en-US" dirty="0">
                <a:solidFill>
                  <a:srgbClr val="C00000"/>
                </a:solidFill>
              </a:rPr>
              <a:t>(variable ~ A*B, data)</a:t>
            </a:r>
          </a:p>
          <a:p>
            <a:pPr lvl="1"/>
            <a:r>
              <a:rPr lang="en-US" dirty="0"/>
              <a:t>Main effects and interaction</a:t>
            </a:r>
          </a:p>
          <a:p>
            <a:pPr lvl="1"/>
            <a:r>
              <a:rPr lang="en-US" dirty="0"/>
              <a:t>Factors A and B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3305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120C142-4368-A741-AA4A-7F081D3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Method: LM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3E63956-0252-CD4B-9A3A-CF05D4CB4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mod1 &lt;- </a:t>
            </a:r>
            <a:r>
              <a:rPr lang="en-US" b="1" dirty="0" err="1">
                <a:solidFill>
                  <a:srgbClr val="C00000"/>
                </a:solidFill>
              </a:rPr>
              <a:t>lm</a:t>
            </a:r>
            <a:r>
              <a:rPr lang="en-US" b="1" dirty="0">
                <a:solidFill>
                  <a:srgbClr val="C00000"/>
                </a:solidFill>
              </a:rPr>
              <a:t>(variable ~ A + B, data)</a:t>
            </a:r>
          </a:p>
          <a:p>
            <a:r>
              <a:rPr lang="en-US" b="1" dirty="0">
                <a:solidFill>
                  <a:srgbClr val="C00000"/>
                </a:solidFill>
              </a:rPr>
              <a:t>mod2 &lt;- </a:t>
            </a:r>
            <a:r>
              <a:rPr lang="en-US" b="1" dirty="0" err="1">
                <a:solidFill>
                  <a:srgbClr val="C00000"/>
                </a:solidFill>
              </a:rPr>
              <a:t>lm</a:t>
            </a:r>
            <a:r>
              <a:rPr lang="en-US" b="1" dirty="0">
                <a:solidFill>
                  <a:srgbClr val="C00000"/>
                </a:solidFill>
              </a:rPr>
              <a:t>(variable ~ A*B, data)</a:t>
            </a:r>
          </a:p>
          <a:p>
            <a:r>
              <a:rPr lang="en-US" b="1" dirty="0" err="1">
                <a:solidFill>
                  <a:srgbClr val="C00000"/>
                </a:solidFill>
              </a:rPr>
              <a:t>anova</a:t>
            </a:r>
            <a:r>
              <a:rPr lang="en-US" b="1" dirty="0">
                <a:solidFill>
                  <a:srgbClr val="C00000"/>
                </a:solidFill>
              </a:rPr>
              <a:t>(mod1, mod2)</a:t>
            </a:r>
          </a:p>
          <a:p>
            <a:pPr lvl="1"/>
            <a:r>
              <a:rPr lang="en-US" dirty="0"/>
              <a:t>Partial F test</a:t>
            </a:r>
          </a:p>
          <a:p>
            <a:pPr lvl="1"/>
            <a:r>
              <a:rPr lang="en-US" dirty="0"/>
              <a:t>Does interaction term improve model fit?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3740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587828" y="1998936"/>
            <a:ext cx="8229600" cy="1143000"/>
          </a:xfrm>
        </p:spPr>
        <p:txBody>
          <a:bodyPr/>
          <a:lstStyle/>
          <a:p>
            <a:r>
              <a:rPr lang="en-US" b="1" i="1" dirty="0"/>
              <a:t>Understanding Interactions</a:t>
            </a:r>
          </a:p>
        </p:txBody>
      </p:sp>
    </p:spTree>
    <p:extLst>
      <p:ext uri="{BB962C8B-B14F-4D97-AF65-F5344CB8AC3E}">
        <p14:creationId xmlns:p14="http://schemas.microsoft.com/office/powerpoint/2010/main" val="28591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Effects &amp; Interactions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Effects</a:t>
            </a:r>
          </a:p>
          <a:p>
            <a:pPr lvl="1"/>
            <a:r>
              <a:rPr lang="en-US" dirty="0"/>
              <a:t>Based on marginal means</a:t>
            </a:r>
          </a:p>
          <a:p>
            <a:pPr lvl="1"/>
            <a:r>
              <a:rPr lang="en-US" dirty="0"/>
              <a:t>Effect of Factor A ignoring Factor B and vice versa</a:t>
            </a:r>
          </a:p>
          <a:p>
            <a:endParaRPr lang="en-US" dirty="0"/>
          </a:p>
          <a:p>
            <a:r>
              <a:rPr lang="en-US" dirty="0"/>
              <a:t>Interactions</a:t>
            </a:r>
          </a:p>
          <a:p>
            <a:pPr lvl="1"/>
            <a:r>
              <a:rPr lang="en-US" dirty="0"/>
              <a:t>Based on cell means</a:t>
            </a:r>
          </a:p>
          <a:p>
            <a:pPr lvl="1"/>
            <a:r>
              <a:rPr lang="en-US" dirty="0"/>
              <a:t>The effect of A at each level of B</a:t>
            </a:r>
          </a:p>
        </p:txBody>
      </p:sp>
    </p:spTree>
    <p:extLst>
      <p:ext uri="{BB962C8B-B14F-4D97-AF65-F5344CB8AC3E}">
        <p14:creationId xmlns:p14="http://schemas.microsoft.com/office/powerpoint/2010/main" val="448552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1348E25-34C3-EE47-99D8-1A2FA6E69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Interaction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1549635-D280-6D40-BEEA-41913BAAF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9178" y="2899103"/>
            <a:ext cx="4040188" cy="3951288"/>
          </a:xfrm>
        </p:spPr>
        <p:txBody>
          <a:bodyPr>
            <a:normAutofit/>
          </a:bodyPr>
          <a:lstStyle/>
          <a:p>
            <a:r>
              <a:rPr lang="en-US" dirty="0"/>
              <a:t>Interpreting main effects is difficult</a:t>
            </a:r>
          </a:p>
          <a:p>
            <a:pPr lvl="1"/>
            <a:r>
              <a:rPr lang="en-US" dirty="0"/>
              <a:t>Main effects are not independent of each other</a:t>
            </a:r>
          </a:p>
          <a:p>
            <a:r>
              <a:rPr lang="en-US" dirty="0"/>
              <a:t>Do a simple main effects analysis to understand what’s driving the significant interaction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98998F1-1828-F745-8999-8BCE3F7BB3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7388" y="2936559"/>
            <a:ext cx="4041775" cy="3951288"/>
          </a:xfrm>
        </p:spPr>
        <p:txBody>
          <a:bodyPr>
            <a:normAutofit/>
          </a:bodyPr>
          <a:lstStyle/>
          <a:p>
            <a:r>
              <a:rPr lang="en-US" dirty="0"/>
              <a:t>Evaluate each main effect as you would for one-way ANOVA</a:t>
            </a:r>
          </a:p>
          <a:p>
            <a:r>
              <a:rPr lang="en-US" dirty="0"/>
              <a:t>You may want to re-run the ANOVA without the interaction term (main effects only)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CC74A00E-DE79-D840-B8F2-526919472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238928"/>
            <a:ext cx="4040188" cy="63976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If interaction is statistically significant (p&lt;0.05)	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6F23B94-7050-BA43-832F-EEB1C9E39B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2000" y="2238928"/>
            <a:ext cx="4041775" cy="63976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If interaction is not statistically significant (p&gt;0.05)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42C0AB-C04D-1E45-B84C-42EF1A365D90}"/>
              </a:ext>
            </a:extLst>
          </p:cNvPr>
          <p:cNvSpPr txBox="1"/>
          <p:nvPr/>
        </p:nvSpPr>
        <p:spPr>
          <a:xfrm>
            <a:off x="1093673" y="1190100"/>
            <a:ext cx="73484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tx2"/>
                </a:solidFill>
              </a:rPr>
              <a:t>Run the factorial ANOVA model, what you do next depends on the  significance of the interaction term</a:t>
            </a:r>
          </a:p>
        </p:txBody>
      </p:sp>
    </p:spTree>
    <p:extLst>
      <p:ext uri="{BB962C8B-B14F-4D97-AF65-F5344CB8AC3E}">
        <p14:creationId xmlns:p14="http://schemas.microsoft.com/office/powerpoint/2010/main" val="9642803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Interactions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Make an “interaction plot” that shows how the effect of one factor on the outcome varies as a function of the other factor</a:t>
            </a:r>
          </a:p>
          <a:p>
            <a:endParaRPr lang="en-US" dirty="0"/>
          </a:p>
          <a:p>
            <a:r>
              <a:rPr lang="en-US" b="1" i="1" dirty="0">
                <a:solidFill>
                  <a:schemeClr val="tx2"/>
                </a:solidFill>
              </a:rPr>
              <a:t>Parallel lines indicate that interaction is probably not present</a:t>
            </a:r>
          </a:p>
          <a:p>
            <a:r>
              <a:rPr lang="en-US" b="1" i="1" dirty="0">
                <a:solidFill>
                  <a:schemeClr val="tx2"/>
                </a:solidFill>
              </a:rPr>
              <a:t>Lines that are not parallel, or lines that cross, indicate that interaction probably is present</a:t>
            </a:r>
          </a:p>
          <a:p>
            <a:r>
              <a:rPr lang="en-US" b="1" i="1" dirty="0">
                <a:solidFill>
                  <a:srgbClr val="C00000"/>
                </a:solidFill>
              </a:rPr>
              <a:t>The statistical significance of the interaction term confirms the presence of interaction</a:t>
            </a:r>
          </a:p>
        </p:txBody>
      </p:sp>
    </p:spTree>
    <p:extLst>
      <p:ext uri="{BB962C8B-B14F-4D97-AF65-F5344CB8AC3E}">
        <p14:creationId xmlns:p14="http://schemas.microsoft.com/office/powerpoint/2010/main" val="3590396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Plots in R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interaction.plot</a:t>
            </a:r>
            <a:r>
              <a:rPr lang="en-US" dirty="0">
                <a:solidFill>
                  <a:srgbClr val="C00000"/>
                </a:solidFill>
              </a:rPr>
              <a:t>()</a:t>
            </a:r>
          </a:p>
          <a:p>
            <a:r>
              <a:rPr lang="en-US" dirty="0"/>
              <a:t>Arguments</a:t>
            </a:r>
          </a:p>
          <a:p>
            <a:pPr lvl="1"/>
            <a:r>
              <a:rPr lang="en-US" dirty="0" err="1"/>
              <a:t>x.factor</a:t>
            </a:r>
            <a:r>
              <a:rPr lang="en-US" dirty="0"/>
              <a:t>: x axis variable</a:t>
            </a:r>
          </a:p>
          <a:p>
            <a:pPr lvl="1"/>
            <a:r>
              <a:rPr lang="en-US" dirty="0" err="1"/>
              <a:t>trace.factor</a:t>
            </a:r>
            <a:r>
              <a:rPr lang="en-US" dirty="0"/>
              <a:t>: grouping variable</a:t>
            </a:r>
          </a:p>
          <a:p>
            <a:pPr lvl="1"/>
            <a:r>
              <a:rPr lang="en-US" dirty="0"/>
              <a:t>response: y axis variable</a:t>
            </a:r>
          </a:p>
          <a:p>
            <a:pPr lvl="1"/>
            <a:r>
              <a:rPr lang="en-US" dirty="0"/>
              <a:t>fun: summary function (e.g., mean)</a:t>
            </a:r>
          </a:p>
          <a:p>
            <a:pPr lvl="1"/>
            <a:r>
              <a:rPr lang="en-US" dirty="0"/>
              <a:t>type: “l” lines, ”p” points, “b” both</a:t>
            </a:r>
          </a:p>
        </p:txBody>
      </p:sp>
    </p:spTree>
    <p:extLst>
      <p:ext uri="{BB962C8B-B14F-4D97-AF65-F5344CB8AC3E}">
        <p14:creationId xmlns:p14="http://schemas.microsoft.com/office/powerpoint/2010/main" val="10752544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Plots in R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helpful for visualizing interactions:</a:t>
            </a:r>
          </a:p>
          <a:p>
            <a:pPr lvl="1"/>
            <a:r>
              <a:rPr lang="en-US" dirty="0"/>
              <a:t>Box plots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Lattice plots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32649" y="2829464"/>
            <a:ext cx="4563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boxplot(y ~ A + B, data)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32649" y="4416724"/>
            <a:ext cx="3950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xyplot</a:t>
            </a:r>
            <a:r>
              <a:rPr lang="en-US" sz="3200" dirty="0"/>
              <a:t>(y ~ A | B, data)</a:t>
            </a:r>
          </a:p>
        </p:txBody>
      </p:sp>
    </p:spTree>
    <p:extLst>
      <p:ext uri="{BB962C8B-B14F-4D97-AF65-F5344CB8AC3E}">
        <p14:creationId xmlns:p14="http://schemas.microsoft.com/office/powerpoint/2010/main" val="19563466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Main Effects Analysis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interaction is present, do simple main effects analysis to determine the nature of the interaction</a:t>
            </a:r>
          </a:p>
          <a:p>
            <a:endParaRPr lang="en-US" dirty="0"/>
          </a:p>
          <a:p>
            <a:r>
              <a:rPr lang="en-US" dirty="0"/>
              <a:t>Test the effect of factor A at each level of B and vice versa</a:t>
            </a:r>
          </a:p>
          <a:p>
            <a:endParaRPr lang="en-US" dirty="0"/>
          </a:p>
          <a:p>
            <a:r>
              <a:rPr lang="en-US" i="1" dirty="0">
                <a:solidFill>
                  <a:srgbClr val="C00000"/>
                </a:solidFill>
              </a:rPr>
              <a:t>This is a form of multiple testing, so some form of p-value correction should be used</a:t>
            </a:r>
          </a:p>
        </p:txBody>
      </p:sp>
    </p:spTree>
    <p:extLst>
      <p:ext uri="{BB962C8B-B14F-4D97-AF65-F5344CB8AC3E}">
        <p14:creationId xmlns:p14="http://schemas.microsoft.com/office/powerpoint/2010/main" val="1076909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Alpha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Alpha is the Type I error rate (false positive rate)</a:t>
            </a:r>
          </a:p>
          <a:p>
            <a:pPr lvl="1"/>
            <a:r>
              <a:rPr lang="en-US" sz="2400" dirty="0"/>
              <a:t>Probability of erroneously concluding that an effect is present, given many replications of the same experiment/test</a:t>
            </a:r>
          </a:p>
          <a:p>
            <a:pPr lvl="1"/>
            <a:r>
              <a:rPr lang="en-US" sz="2400" dirty="0"/>
              <a:t>Controls error </a:t>
            </a:r>
            <a:r>
              <a:rPr lang="en-US" sz="2400" b="1" i="1" dirty="0"/>
              <a:t>in the long run</a:t>
            </a:r>
          </a:p>
          <a:p>
            <a:pPr lvl="1"/>
            <a:endParaRPr lang="en-US" dirty="0"/>
          </a:p>
          <a:p>
            <a:r>
              <a:rPr lang="en-US" sz="2800" dirty="0"/>
              <a:t>Represents the “standard of proof” that the phenomenon under study exists</a:t>
            </a:r>
          </a:p>
          <a:p>
            <a:pPr lvl="1"/>
            <a:r>
              <a:rPr lang="en-US" sz="2400" dirty="0"/>
              <a:t>Lower alpha </a:t>
            </a:r>
            <a:r>
              <a:rPr lang="en-US" sz="2400" dirty="0">
                <a:cs typeface="Arial" charset="0"/>
              </a:rPr>
              <a:t>↔ less likely to mistake a chance finding for a real association</a:t>
            </a:r>
          </a:p>
        </p:txBody>
      </p:sp>
    </p:spTree>
    <p:extLst>
      <p:ext uri="{BB962C8B-B14F-4D97-AF65-F5344CB8AC3E}">
        <p14:creationId xmlns:p14="http://schemas.microsoft.com/office/powerpoint/2010/main" val="2792437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Main Effects Analysis in R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ANOVA model and save to variable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Run the Tukey HSD procedure on the output variable from the ANOVA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70340" y="2432649"/>
            <a:ext cx="54777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aov.out</a:t>
            </a:r>
            <a:r>
              <a:rPr lang="en-US" sz="3200" dirty="0"/>
              <a:t> &lt;- </a:t>
            </a:r>
            <a:r>
              <a:rPr lang="en-US" sz="3200" dirty="0" err="1"/>
              <a:t>aov</a:t>
            </a:r>
            <a:r>
              <a:rPr lang="en-US" sz="3200" dirty="0"/>
              <a:t>( Y ~ A*B, data)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96220" y="5231507"/>
            <a:ext cx="54518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C00000"/>
                </a:solidFill>
              </a:rPr>
              <a:t>TukeyHSD</a:t>
            </a:r>
            <a:r>
              <a:rPr lang="en-US" sz="3200" dirty="0">
                <a:solidFill>
                  <a:srgbClr val="C00000"/>
                </a:solidFill>
              </a:rPr>
              <a:t>(</a:t>
            </a:r>
            <a:r>
              <a:rPr lang="en-US" sz="3200" dirty="0" err="1">
                <a:solidFill>
                  <a:srgbClr val="C00000"/>
                </a:solidFill>
              </a:rPr>
              <a:t>aov.out</a:t>
            </a:r>
            <a:r>
              <a:rPr lang="en-US" sz="3200" dirty="0">
                <a:solidFill>
                  <a:srgbClr val="C00000"/>
                </a:solidFill>
              </a:rPr>
              <a:t>)</a:t>
            </a:r>
          </a:p>
          <a:p>
            <a:r>
              <a:rPr lang="en-US" sz="3200" dirty="0"/>
              <a:t>plot(</a:t>
            </a:r>
            <a:r>
              <a:rPr lang="en-US" sz="3200" dirty="0" err="1"/>
              <a:t>TukeyHSD</a:t>
            </a:r>
            <a:r>
              <a:rPr lang="en-US" sz="3200" dirty="0"/>
              <a:t>(</a:t>
            </a:r>
            <a:r>
              <a:rPr lang="en-US" sz="3200" dirty="0" err="1"/>
              <a:t>aov.out</a:t>
            </a:r>
            <a:r>
              <a:rPr lang="en-US" sz="3200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572665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of Means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model.tables</a:t>
            </a:r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en-US" dirty="0" err="1">
                <a:solidFill>
                  <a:srgbClr val="C00000"/>
                </a:solidFill>
              </a:rPr>
              <a:t>aov.out</a:t>
            </a:r>
            <a:r>
              <a:rPr lang="en-US" dirty="0">
                <a:solidFill>
                  <a:srgbClr val="C00000"/>
                </a:solidFill>
              </a:rPr>
              <a:t>, type=“means”, se=TRUE)</a:t>
            </a:r>
          </a:p>
          <a:p>
            <a:pPr lvl="1"/>
            <a:r>
              <a:rPr lang="en-US" dirty="0"/>
              <a:t>To see cell means and SE’s</a:t>
            </a:r>
          </a:p>
          <a:p>
            <a:pPr lvl="1"/>
            <a:r>
              <a:rPr lang="en-US" dirty="0"/>
              <a:t>For each factor combination</a:t>
            </a:r>
          </a:p>
        </p:txBody>
      </p:sp>
    </p:spTree>
    <p:extLst>
      <p:ext uri="{BB962C8B-B14F-4D97-AF65-F5344CB8AC3E}">
        <p14:creationId xmlns:p14="http://schemas.microsoft.com/office/powerpoint/2010/main" val="6787340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Tooth Growth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Data </a:t>
            </a:r>
            <a:r>
              <a:rPr lang="en-US" b="1" dirty="0" err="1"/>
              <a:t>ToothGrowth</a:t>
            </a:r>
            <a:endParaRPr lang="en-US" dirty="0"/>
          </a:p>
          <a:p>
            <a:r>
              <a:rPr lang="en-US" dirty="0"/>
              <a:t>Effects of Vitamin C on the tooth growth of guinea pigs</a:t>
            </a:r>
          </a:p>
          <a:p>
            <a:r>
              <a:rPr lang="en-US" dirty="0"/>
              <a:t>60 guinea pigs</a:t>
            </a:r>
          </a:p>
          <a:p>
            <a:r>
              <a:rPr lang="en-US" dirty="0"/>
              <a:t>Each received one of three doses of Vitamin C</a:t>
            </a:r>
          </a:p>
          <a:p>
            <a:pPr lvl="1"/>
            <a:r>
              <a:rPr lang="en-US" dirty="0"/>
              <a:t>0.5, 1.0, or 2.0 mg/day</a:t>
            </a:r>
          </a:p>
          <a:p>
            <a:r>
              <a:rPr lang="en-US" dirty="0"/>
              <a:t>Each had one of two delivery methods</a:t>
            </a:r>
          </a:p>
          <a:p>
            <a:pPr lvl="1"/>
            <a:r>
              <a:rPr lang="en-US" dirty="0"/>
              <a:t>Orange juice (OJ) or ascorbic acid (VC)</a:t>
            </a:r>
          </a:p>
          <a:p>
            <a:r>
              <a:rPr lang="en-US" dirty="0"/>
              <a:t>Outcome: length of odontoblasts</a:t>
            </a:r>
          </a:p>
        </p:txBody>
      </p:sp>
    </p:spTree>
    <p:extLst>
      <p:ext uri="{BB962C8B-B14F-4D97-AF65-F5344CB8AC3E}">
        <p14:creationId xmlns:p14="http://schemas.microsoft.com/office/powerpoint/2010/main" val="506841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x Dose Interaction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2212"/>
            <a:ext cx="8229600" cy="537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2036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Plot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64566"/>
            <a:ext cx="8169215" cy="552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89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Lattice Plot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8" y="1181818"/>
            <a:ext cx="8566031" cy="567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1359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21E75E7-3698-D849-8ACF-C8567C18C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Box Plot with Interaction (</a:t>
            </a:r>
            <a:r>
              <a:rPr lang="en-US" sz="4000" dirty="0" err="1"/>
              <a:t>ggplot</a:t>
            </a:r>
            <a:r>
              <a:rPr lang="en-US" sz="4000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C8DF6F-EF1C-7740-9DDF-D7841B5B6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3" y="1684867"/>
            <a:ext cx="8314268" cy="466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839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DF91C61-E8BE-FE42-8CAB-285FD38D0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for Tooth Growth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06803A-72EA-2941-BEF6-3D9D64A31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66" y="1273703"/>
            <a:ext cx="5892800" cy="1651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C1BD69-293D-7E4C-85F5-39F5B24759D3}"/>
              </a:ext>
            </a:extLst>
          </p:cNvPr>
          <p:cNvSpPr txBox="1"/>
          <p:nvPr/>
        </p:nvSpPr>
        <p:spPr>
          <a:xfrm>
            <a:off x="6239934" y="1246912"/>
            <a:ext cx="24405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Main effects and interaction significant</a:t>
            </a:r>
          </a:p>
          <a:p>
            <a:endParaRPr lang="en-US" dirty="0"/>
          </a:p>
          <a:p>
            <a:r>
              <a:rPr lang="en-US" dirty="0"/>
              <a:t>Interaction exists (p=0.025)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FE5C53-F22A-904A-AE11-4A2EBFBCBA06}"/>
              </a:ext>
            </a:extLst>
          </p:cNvPr>
          <p:cNvSpPr txBox="1"/>
          <p:nvPr/>
        </p:nvSpPr>
        <p:spPr>
          <a:xfrm>
            <a:off x="550334" y="3430813"/>
            <a:ext cx="298026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Simple main effects analysis</a:t>
            </a:r>
          </a:p>
          <a:p>
            <a:r>
              <a:rPr lang="en-US" dirty="0"/>
              <a:t>Look at lines where dose is same but </a:t>
            </a:r>
            <a:r>
              <a:rPr lang="en-US" dirty="0" err="1"/>
              <a:t>supp</a:t>
            </a:r>
            <a:r>
              <a:rPr lang="en-US" dirty="0"/>
              <a:t> is different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VC 0.5 – OJ 0.5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VC 1.0 – OJ 1.0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VC 2.0 – OJ 2.0</a:t>
            </a:r>
          </a:p>
          <a:p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Effect of </a:t>
            </a:r>
            <a:r>
              <a:rPr lang="en-US" b="1" dirty="0" err="1">
                <a:solidFill>
                  <a:srgbClr val="C00000"/>
                </a:solidFill>
              </a:rPr>
              <a:t>Supp</a:t>
            </a:r>
            <a:r>
              <a:rPr lang="en-US" b="1" dirty="0">
                <a:solidFill>
                  <a:srgbClr val="C00000"/>
                </a:solidFill>
              </a:rPr>
              <a:t> was significant at lower doses but not at highest dose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7AB91F-84DC-904B-AF7F-8275EBC92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600" y="3278718"/>
            <a:ext cx="5149850" cy="329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306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5E33B76-43BE-DA4D-976B-D82BCF078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Example 4: Rat Pup Weight Gain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1A124B-DF94-8C4F-9EDA-CA22E2308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Data </a:t>
            </a:r>
            <a:r>
              <a:rPr lang="en-US" b="1" dirty="0"/>
              <a:t>genotype</a:t>
            </a:r>
            <a:r>
              <a:rPr lang="en-US" dirty="0"/>
              <a:t> (from MASS package)</a:t>
            </a:r>
          </a:p>
          <a:p>
            <a:r>
              <a:rPr lang="en-US" dirty="0"/>
              <a:t>Rat litters were separated from their natural mothers at birth and given to foster mothers to rear</a:t>
            </a:r>
          </a:p>
          <a:p>
            <a:pPr lvl="1"/>
            <a:r>
              <a:rPr lang="en-US" dirty="0"/>
              <a:t>Do rat pups raised by mothers of a different genotype differ from those raised by mothers of the same genotype in terms of weight gain?</a:t>
            </a:r>
          </a:p>
          <a:p>
            <a:r>
              <a:rPr lang="en-US" dirty="0"/>
              <a:t>Evaluate the effects of litter genotype and foster mother genotype on rat pup weight gain</a:t>
            </a:r>
          </a:p>
          <a:p>
            <a:pPr lvl="1"/>
            <a:r>
              <a:rPr lang="en-US" dirty="0"/>
              <a:t>Interaction plot</a:t>
            </a:r>
          </a:p>
          <a:p>
            <a:pPr lvl="1"/>
            <a:r>
              <a:rPr lang="en-US" dirty="0"/>
              <a:t>Main effects &amp; interactions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193388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AAAEA275-D85C-3B4D-8712-098FFCB39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Plot for Rat Pups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2F7E05-3F47-7E4F-8BA5-0B9FF9157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033" y="1143000"/>
            <a:ext cx="6317672" cy="47409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968EED-9D32-0D4F-A671-FE2BADF06B73}"/>
              </a:ext>
            </a:extLst>
          </p:cNvPr>
          <p:cNvSpPr txBox="1"/>
          <p:nvPr/>
        </p:nvSpPr>
        <p:spPr>
          <a:xfrm>
            <a:off x="2146853" y="6102626"/>
            <a:ext cx="4989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tx2"/>
                </a:solidFill>
              </a:rPr>
              <a:t>This plot shows no clear evidence of interaction</a:t>
            </a:r>
          </a:p>
        </p:txBody>
      </p:sp>
    </p:spTree>
    <p:extLst>
      <p:ext uri="{BB962C8B-B14F-4D97-AF65-F5344CB8AC3E}">
        <p14:creationId xmlns:p14="http://schemas.microsoft.com/office/powerpoint/2010/main" val="392808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Multiple Comparisons Inflate Alpha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7041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If k independent hypothesis tests were done with </a:t>
            </a:r>
            <a:r>
              <a:rPr lang="el-GR" dirty="0"/>
              <a:t>α</a:t>
            </a:r>
            <a:r>
              <a:rPr lang="en-US" dirty="0"/>
              <a:t>=0.05, we would expect 5% of them to reject H</a:t>
            </a:r>
            <a:r>
              <a:rPr lang="en-US" baseline="-25000" dirty="0"/>
              <a:t>0</a:t>
            </a:r>
            <a:r>
              <a:rPr lang="en-US" dirty="0"/>
              <a:t> </a:t>
            </a:r>
            <a:r>
              <a:rPr lang="en-US" i="1" dirty="0"/>
              <a:t>even if H</a:t>
            </a:r>
            <a:r>
              <a:rPr lang="en-US" i="1" baseline="-25000" dirty="0"/>
              <a:t>0</a:t>
            </a:r>
            <a:r>
              <a:rPr lang="en-US" i="1" dirty="0"/>
              <a:t> is true</a:t>
            </a:r>
          </a:p>
          <a:p>
            <a:r>
              <a:rPr lang="en-US" dirty="0"/>
              <a:t>When we look at the tests in aggregate, we need to consider the simultaneous probability that H</a:t>
            </a:r>
            <a:r>
              <a:rPr lang="en-US" baseline="-25000" dirty="0"/>
              <a:t>0</a:t>
            </a:r>
            <a:r>
              <a:rPr lang="en-US" dirty="0"/>
              <a:t> will be incorrectly rejected: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677" y="4572000"/>
            <a:ext cx="84845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P(H</a:t>
            </a:r>
            <a:r>
              <a:rPr lang="en-US" sz="2800" baseline="-25000" dirty="0"/>
              <a:t>0</a:t>
            </a:r>
            <a:r>
              <a:rPr lang="en-US" sz="2800" dirty="0"/>
              <a:t> incorrectly rejected)=1-P(H</a:t>
            </a:r>
            <a:r>
              <a:rPr lang="en-US" sz="2800" baseline="-25000" dirty="0"/>
              <a:t>0</a:t>
            </a:r>
            <a:r>
              <a:rPr lang="en-US" sz="2800" dirty="0"/>
              <a:t> not incorrectly rejected)</a:t>
            </a:r>
          </a:p>
          <a:p>
            <a:pPr algn="ctr"/>
            <a:r>
              <a:rPr lang="en-US" sz="2800" dirty="0"/>
              <a:t>=1-(1-</a:t>
            </a:r>
            <a:r>
              <a:rPr lang="el-GR" sz="2800" dirty="0"/>
              <a:t>α</a:t>
            </a:r>
            <a:r>
              <a:rPr lang="en-US" sz="2800" dirty="0"/>
              <a:t>)</a:t>
            </a:r>
            <a:r>
              <a:rPr lang="en-US" sz="2800" baseline="30000" dirty="0"/>
              <a:t>k</a:t>
            </a:r>
          </a:p>
          <a:p>
            <a:pPr algn="ctr"/>
            <a:r>
              <a:rPr lang="en-US" sz="2800" dirty="0"/>
              <a:t>If </a:t>
            </a:r>
            <a:r>
              <a:rPr lang="el-GR" sz="2800" dirty="0"/>
              <a:t>α</a:t>
            </a:r>
            <a:r>
              <a:rPr lang="en-US" sz="2800" dirty="0"/>
              <a:t>=0.05, this is 1-0.95</a:t>
            </a:r>
            <a:r>
              <a:rPr lang="en-US" sz="2800" baseline="30000" dirty="0"/>
              <a:t>k</a:t>
            </a:r>
          </a:p>
          <a:p>
            <a:pPr algn="ctr"/>
            <a:r>
              <a:rPr lang="en-US" sz="2800" dirty="0"/>
              <a:t>For k=1, 1-0.95</a:t>
            </a:r>
            <a:r>
              <a:rPr lang="en-US" sz="2800" baseline="30000" dirty="0"/>
              <a:t>1</a:t>
            </a:r>
            <a:r>
              <a:rPr lang="en-US" sz="2800" dirty="0"/>
              <a:t>=0.05</a:t>
            </a:r>
          </a:p>
          <a:p>
            <a:pPr algn="ctr"/>
            <a:r>
              <a:rPr lang="en-US" sz="2800" dirty="0"/>
              <a:t>For k=2, 1-0.95</a:t>
            </a:r>
            <a:r>
              <a:rPr lang="en-US" sz="2800" baseline="30000" dirty="0"/>
              <a:t>2</a:t>
            </a:r>
            <a:r>
              <a:rPr lang="en-US" sz="2800" dirty="0"/>
              <a:t>=0.0975</a:t>
            </a:r>
          </a:p>
        </p:txBody>
      </p:sp>
    </p:spTree>
    <p:extLst>
      <p:ext uri="{BB962C8B-B14F-4D97-AF65-F5344CB8AC3E}">
        <p14:creationId xmlns:p14="http://schemas.microsoft.com/office/powerpoint/2010/main" val="2973491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209DBDA-F92B-344C-AE12-C1755BBD4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for Rat Pups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006207-3191-234B-A2AC-9FA3CEB91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Interaction model showed no significant interaction (p=0.12)</a:t>
            </a:r>
          </a:p>
          <a:p>
            <a:pPr lvl="1"/>
            <a:r>
              <a:rPr lang="en-US" b="1" i="1" dirty="0">
                <a:solidFill>
                  <a:schemeClr val="tx2"/>
                </a:solidFill>
              </a:rPr>
              <a:t>Simple main effects analysis not necessary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Main effects model showed significant effect of maternal genotype (p&lt;0.01), but no significant effect of litter genotype (p=0.80)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EFD53F-8BC6-2841-A592-18123DE38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007" y="3002446"/>
            <a:ext cx="59563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767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8B722F-35EC-7A45-BF0A-812319491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Effect of Mother Greater Than Litter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5722C-3E87-134D-A05F-7E083B25C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" y="1918252"/>
            <a:ext cx="8750300" cy="47676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85CDB0-F639-1E48-9B42-13CF0B3E5307}"/>
              </a:ext>
            </a:extLst>
          </p:cNvPr>
          <p:cNvSpPr txBox="1"/>
          <p:nvPr/>
        </p:nvSpPr>
        <p:spPr>
          <a:xfrm>
            <a:off x="797063" y="1312485"/>
            <a:ext cx="8150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Mother “J” produces lower-weight pups regardless of litter</a:t>
            </a:r>
          </a:p>
        </p:txBody>
      </p:sp>
    </p:spTree>
    <p:extLst>
      <p:ext uri="{BB962C8B-B14F-4D97-AF65-F5344CB8AC3E}">
        <p14:creationId xmlns:p14="http://schemas.microsoft.com/office/powerpoint/2010/main" val="16098777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36713" y="2214757"/>
            <a:ext cx="8229600" cy="1143000"/>
          </a:xfrm>
        </p:spPr>
        <p:txBody>
          <a:bodyPr/>
          <a:lstStyle/>
          <a:p>
            <a:r>
              <a:rPr lang="en-US" b="1" i="1" dirty="0"/>
              <a:t>Analysis of Covariance (ANCOVA)</a:t>
            </a:r>
          </a:p>
        </p:txBody>
      </p:sp>
    </p:spTree>
    <p:extLst>
      <p:ext uri="{BB962C8B-B14F-4D97-AF65-F5344CB8AC3E}">
        <p14:creationId xmlns:p14="http://schemas.microsoft.com/office/powerpoint/2010/main" val="20830635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Covariance (ANCOVA)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When you add a “covariate” variable to an ANOVA it becomes an ANCOVA</a:t>
            </a:r>
          </a:p>
          <a:p>
            <a:r>
              <a:rPr lang="en-US" dirty="0"/>
              <a:t>Evaluates the effect after adjusting for the covariate</a:t>
            </a:r>
          </a:p>
          <a:p>
            <a:r>
              <a:rPr lang="en-US" dirty="0"/>
              <a:t>Often it makes sense to include a subject’s baseline value as a covariate</a:t>
            </a:r>
          </a:p>
          <a:p>
            <a:r>
              <a:rPr lang="en-US" dirty="0"/>
              <a:t>This evaluates the effect of the experimental treatment after accounting for pre-existing differences among subjects</a:t>
            </a:r>
          </a:p>
        </p:txBody>
      </p:sp>
    </p:spTree>
    <p:extLst>
      <p:ext uri="{BB962C8B-B14F-4D97-AF65-F5344CB8AC3E}">
        <p14:creationId xmlns:p14="http://schemas.microsoft.com/office/powerpoint/2010/main" val="16539507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ANCOVA in R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aov</a:t>
            </a:r>
            <a:r>
              <a:rPr lang="en-US" dirty="0">
                <a:solidFill>
                  <a:srgbClr val="C00000"/>
                </a:solidFill>
              </a:rPr>
              <a:t>(variable ~ A + B + X, data)</a:t>
            </a:r>
          </a:p>
          <a:p>
            <a:pPr lvl="1"/>
            <a:r>
              <a:rPr lang="en-US" dirty="0"/>
              <a:t>Main effects only</a:t>
            </a:r>
          </a:p>
          <a:p>
            <a:pPr lvl="1"/>
            <a:r>
              <a:rPr lang="en-US" dirty="0"/>
              <a:t>Factors A and B</a:t>
            </a:r>
          </a:p>
          <a:p>
            <a:pPr lvl="1"/>
            <a:r>
              <a:rPr lang="en-US" dirty="0"/>
              <a:t>Covariate X</a:t>
            </a:r>
          </a:p>
          <a:p>
            <a:pPr lvl="1"/>
            <a:endParaRPr lang="en-US" dirty="0"/>
          </a:p>
          <a:p>
            <a:r>
              <a:rPr lang="en-US" dirty="0" err="1">
                <a:solidFill>
                  <a:srgbClr val="C00000"/>
                </a:solidFill>
              </a:rPr>
              <a:t>aov</a:t>
            </a:r>
            <a:r>
              <a:rPr lang="en-US" dirty="0">
                <a:solidFill>
                  <a:srgbClr val="C00000"/>
                </a:solidFill>
              </a:rPr>
              <a:t>(variable ~ X + A*B, data)</a:t>
            </a:r>
          </a:p>
          <a:p>
            <a:pPr lvl="1"/>
            <a:r>
              <a:rPr lang="en-US" dirty="0"/>
              <a:t>Main effects and interaction</a:t>
            </a:r>
          </a:p>
          <a:p>
            <a:pPr lvl="1"/>
            <a:r>
              <a:rPr lang="en-US" dirty="0"/>
              <a:t>Covariate X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5175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5: Cholesterol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Does a certain brand of margarine reduce cholesterol as part of a low-fat, low-cholesterol diet?</a:t>
            </a:r>
          </a:p>
          <a:p>
            <a:r>
              <a:rPr lang="en-US" dirty="0"/>
              <a:t>18 subjects</a:t>
            </a:r>
          </a:p>
          <a:p>
            <a:r>
              <a:rPr lang="en-US" dirty="0"/>
              <a:t>Randomized to receive margarine type A or B</a:t>
            </a:r>
          </a:p>
          <a:p>
            <a:r>
              <a:rPr lang="en-US" dirty="0"/>
              <a:t>Cholesterol measured at three time points:</a:t>
            </a:r>
          </a:p>
          <a:p>
            <a:pPr lvl="1"/>
            <a:r>
              <a:rPr lang="en-US" dirty="0"/>
              <a:t>Before the study</a:t>
            </a:r>
          </a:p>
          <a:p>
            <a:pPr lvl="1"/>
            <a:r>
              <a:rPr lang="en-US" dirty="0"/>
              <a:t>After 4 weeks</a:t>
            </a:r>
          </a:p>
          <a:p>
            <a:pPr lvl="1"/>
            <a:r>
              <a:rPr lang="en-US" dirty="0"/>
              <a:t>After 8 weeks</a:t>
            </a:r>
          </a:p>
        </p:txBody>
      </p:sp>
    </p:spTree>
    <p:extLst>
      <p:ext uri="{BB962C8B-B14F-4D97-AF65-F5344CB8AC3E}">
        <p14:creationId xmlns:p14="http://schemas.microsoft.com/office/powerpoint/2010/main" val="16542834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762206-7049-1247-B706-9FEAF8C8D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795849"/>
            <a:ext cx="7576984" cy="458352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DD09F23-9C23-B049-88D8-A0DFAA48E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Cholesterol Change</a:t>
            </a:r>
          </a:p>
        </p:txBody>
      </p:sp>
    </p:spTree>
    <p:extLst>
      <p:ext uri="{BB962C8B-B14F-4D97-AF65-F5344CB8AC3E}">
        <p14:creationId xmlns:p14="http://schemas.microsoft.com/office/powerpoint/2010/main" val="32745893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F1FFF39-D767-C943-B6E8-636704426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for Baseline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2B2788-5922-4B47-9612-AC6DB37FB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960" y="1840901"/>
            <a:ext cx="2921000" cy="3797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C7AB2E-C49D-9749-A697-4E7B99822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84" y="1840901"/>
            <a:ext cx="2921000" cy="3797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749CA2-9DE4-DC49-BC33-7335C0498DD5}"/>
              </a:ext>
            </a:extLst>
          </p:cNvPr>
          <p:cNvSpPr txBox="1"/>
          <p:nvPr/>
        </p:nvSpPr>
        <p:spPr>
          <a:xfrm>
            <a:off x="1121433" y="5697284"/>
            <a:ext cx="2769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Ignore baseline differences -- no treatment effect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BFD4F8-04BB-424F-A389-1FA994BF2DCA}"/>
              </a:ext>
            </a:extLst>
          </p:cNvPr>
          <p:cNvSpPr txBox="1"/>
          <p:nvPr/>
        </p:nvSpPr>
        <p:spPr>
          <a:xfrm>
            <a:off x="5029199" y="5697284"/>
            <a:ext cx="322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@BL: no treatment effect</a:t>
            </a:r>
          </a:p>
          <a:p>
            <a:r>
              <a:rPr lang="en-US" dirty="0"/>
              <a:t>Low @BL:  A &lt; B at 8 weeks</a:t>
            </a:r>
          </a:p>
        </p:txBody>
      </p:sp>
    </p:spTree>
    <p:extLst>
      <p:ext uri="{BB962C8B-B14F-4D97-AF65-F5344CB8AC3E}">
        <p14:creationId xmlns:p14="http://schemas.microsoft.com/office/powerpoint/2010/main" val="36316445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5: Cholesterol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including treatment effect alone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Model including treatment effect plus baseline cholesterol as covariate</a:t>
            </a:r>
          </a:p>
          <a:p>
            <a:pPr lvl="1"/>
            <a:r>
              <a:rPr lang="en-US" dirty="0"/>
              <a:t>Treatment effect becomes significant after adjusting for baseline cholesterol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47977" y="2430158"/>
            <a:ext cx="4848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aov</a:t>
            </a:r>
            <a:r>
              <a:rPr lang="en-US" sz="3200" dirty="0"/>
              <a:t>(chol.8weeks ~ </a:t>
            </a:r>
            <a:r>
              <a:rPr lang="en-US" sz="3200" dirty="0" err="1"/>
              <a:t>tx</a:t>
            </a:r>
            <a:r>
              <a:rPr lang="en-US" sz="3200" dirty="0"/>
              <a:t>, </a:t>
            </a:r>
            <a:r>
              <a:rPr lang="en-US" sz="3200" dirty="0" err="1"/>
              <a:t>chol</a:t>
            </a:r>
            <a:r>
              <a:rPr lang="en-US" sz="3200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6093" y="5723950"/>
            <a:ext cx="7231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aov</a:t>
            </a:r>
            <a:r>
              <a:rPr lang="en-US" sz="3200" dirty="0"/>
              <a:t>(chol.8weeks ~ </a:t>
            </a:r>
            <a:r>
              <a:rPr lang="en-US" sz="3200" dirty="0" err="1"/>
              <a:t>tx</a:t>
            </a:r>
            <a:r>
              <a:rPr lang="en-US" sz="3200" dirty="0"/>
              <a:t> + </a:t>
            </a:r>
            <a:r>
              <a:rPr lang="en-US" sz="3200" dirty="0" err="1"/>
              <a:t>baseline.chol</a:t>
            </a:r>
            <a:r>
              <a:rPr lang="en-US" sz="3200" dirty="0"/>
              <a:t>, </a:t>
            </a:r>
            <a:r>
              <a:rPr lang="en-US" sz="3200" dirty="0" err="1"/>
              <a:t>chol</a:t>
            </a:r>
            <a:r>
              <a:rPr lang="en-US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63160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ANOVA Controls Alpha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The more tests you do, the more likely you are to get a significant result purely by chance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ANOVA uses a single test to stand in for multiple two-sample tests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66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074" y="2299381"/>
            <a:ext cx="8229600" cy="1143000"/>
          </a:xfrm>
        </p:spPr>
        <p:txBody>
          <a:bodyPr/>
          <a:lstStyle/>
          <a:p>
            <a:r>
              <a:rPr lang="en-US" b="1" i="1" dirty="0"/>
              <a:t>One-way ANOVA</a:t>
            </a:r>
          </a:p>
        </p:txBody>
      </p:sp>
    </p:spTree>
    <p:extLst>
      <p:ext uri="{BB962C8B-B14F-4D97-AF65-F5344CB8AC3E}">
        <p14:creationId xmlns:p14="http://schemas.microsoft.com/office/powerpoint/2010/main" val="341943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Analysis of Variance (ANOVA)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8229600" cy="2397034"/>
          </a:xfrm>
        </p:spPr>
        <p:txBody>
          <a:bodyPr/>
          <a:lstStyle/>
          <a:p>
            <a:r>
              <a:rPr lang="en-US" sz="2400" dirty="0"/>
              <a:t>Used to compare three or more group means to see if there are any reliable differences between them</a:t>
            </a:r>
          </a:p>
          <a:p>
            <a:r>
              <a:rPr lang="en-US" sz="2400" dirty="0"/>
              <a:t>The null hypothesis is that each of the means comes from the same sampling distribution (i.e. group differences are due to random error)</a:t>
            </a:r>
          </a:p>
          <a:p>
            <a:endParaRPr lang="en-US" sz="2400" dirty="0"/>
          </a:p>
        </p:txBody>
      </p:sp>
      <p:graphicFrame>
        <p:nvGraphicFramePr>
          <p:cNvPr id="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661611"/>
              </p:ext>
            </p:extLst>
          </p:nvPr>
        </p:nvGraphicFramePr>
        <p:xfrm>
          <a:off x="2514600" y="3587930"/>
          <a:ext cx="4038600" cy="2901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3" name="Photo Editor Photo" r:id="rId3" imgW="8257143" imgH="6257143" progId="">
                  <p:embed/>
                </p:oleObj>
              </mc:Choice>
              <mc:Fallback>
                <p:oleObj name="Photo Editor Photo" r:id="rId3" imgW="8257143" imgH="6257143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3587930"/>
                        <a:ext cx="4038600" cy="29017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957943" y="6583363"/>
            <a:ext cx="86106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/>
              <a:t>Figure from Barbara </a:t>
            </a:r>
            <a:r>
              <a:rPr lang="en-US" sz="1200" dirty="0" err="1"/>
              <a:t>Tabachnick</a:t>
            </a:r>
            <a:r>
              <a:rPr lang="en-US" sz="1200" dirty="0"/>
              <a:t> &amp; Linda </a:t>
            </a:r>
            <a:r>
              <a:rPr lang="en-US" sz="1200" dirty="0" err="1"/>
              <a:t>Fidell’s</a:t>
            </a:r>
            <a:r>
              <a:rPr lang="en-US" sz="1200" dirty="0"/>
              <a:t> </a:t>
            </a:r>
            <a:r>
              <a:rPr lang="en-US" sz="1200" i="1" dirty="0"/>
              <a:t>Using Multivariate Statistics</a:t>
            </a:r>
            <a:r>
              <a:rPr lang="en-US" sz="1200" dirty="0"/>
              <a:t>, 4</a:t>
            </a:r>
            <a:r>
              <a:rPr lang="en-US" sz="1200" baseline="30000" dirty="0"/>
              <a:t>th</a:t>
            </a:r>
            <a:r>
              <a:rPr lang="en-US" sz="1200" dirty="0"/>
              <a:t> ed. (Allyn &amp; Bacon, 2001) page 35.</a:t>
            </a:r>
          </a:p>
        </p:txBody>
      </p:sp>
    </p:spTree>
    <p:extLst>
      <p:ext uri="{BB962C8B-B14F-4D97-AF65-F5344CB8AC3E}">
        <p14:creationId xmlns:p14="http://schemas.microsoft.com/office/powerpoint/2010/main" val="1562543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Variance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30204" y="1516450"/>
            <a:ext cx="7841473" cy="3425158"/>
          </a:xfrm>
        </p:spPr>
        <p:txBody>
          <a:bodyPr/>
          <a:lstStyle/>
          <a:p>
            <a:r>
              <a:rPr lang="en-US" dirty="0"/>
              <a:t>When you have more than two groups, the variance has two components:</a:t>
            </a:r>
          </a:p>
          <a:p>
            <a:pPr lvl="1"/>
            <a:r>
              <a:rPr lang="en-US" dirty="0"/>
              <a:t>Differences among the group means</a:t>
            </a:r>
          </a:p>
          <a:p>
            <a:pPr lvl="2"/>
            <a:r>
              <a:rPr lang="en-US" b="1" i="1" dirty="0"/>
              <a:t>Between groups</a:t>
            </a:r>
          </a:p>
          <a:p>
            <a:pPr lvl="1"/>
            <a:r>
              <a:rPr lang="en-US" dirty="0"/>
              <a:t>Differences among the subjects within each group</a:t>
            </a:r>
          </a:p>
          <a:p>
            <a:pPr lvl="2"/>
            <a:r>
              <a:rPr lang="en-US" b="1" i="1" dirty="0"/>
              <a:t>Within groups</a:t>
            </a:r>
          </a:p>
        </p:txBody>
      </p:sp>
    </p:spTree>
    <p:extLst>
      <p:ext uri="{BB962C8B-B14F-4D97-AF65-F5344CB8AC3E}">
        <p14:creationId xmlns:p14="http://schemas.microsoft.com/office/powerpoint/2010/main" val="1456740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8848</TotalTime>
  <Words>2411</Words>
  <Application>Microsoft Macintosh PowerPoint</Application>
  <PresentationFormat>On-screen Show (4:3)</PresentationFormat>
  <Paragraphs>383</Paragraphs>
  <Slides>58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Calibri</vt:lpstr>
      <vt:lpstr>Cambria Math</vt:lpstr>
      <vt:lpstr>Mangal</vt:lpstr>
      <vt:lpstr>Wingdings</vt:lpstr>
      <vt:lpstr>Office Theme</vt:lpstr>
      <vt:lpstr>Photo Editor Photo</vt:lpstr>
      <vt:lpstr>BIFX 503: Statistics for Bioinformatics </vt:lpstr>
      <vt:lpstr>Analysis of Variance (ANOVA)</vt:lpstr>
      <vt:lpstr>Comparing Multiple Means</vt:lpstr>
      <vt:lpstr>Recall Alpha</vt:lpstr>
      <vt:lpstr>How Multiple Comparisons Inflate Alpha</vt:lpstr>
      <vt:lpstr>How ANOVA Controls Alpha</vt:lpstr>
      <vt:lpstr>One-way ANOVA</vt:lpstr>
      <vt:lpstr>Analysis of Variance (ANOVA)</vt:lpstr>
      <vt:lpstr>Analysis of Variance</vt:lpstr>
      <vt:lpstr>Analysis of Variance</vt:lpstr>
      <vt:lpstr>ANOVA Table</vt:lpstr>
      <vt:lpstr>Assumptions and Conditions</vt:lpstr>
      <vt:lpstr>Hypotheses</vt:lpstr>
      <vt:lpstr>Probability Model</vt:lpstr>
      <vt:lpstr>F distribution</vt:lpstr>
      <vt:lpstr>The F Statistic</vt:lpstr>
      <vt:lpstr>Decision</vt:lpstr>
      <vt:lpstr>ANOVA in R</vt:lpstr>
      <vt:lpstr>Example 1: Chicken Diets</vt:lpstr>
      <vt:lpstr>Example 1: Chicken Diets</vt:lpstr>
      <vt:lpstr>Example 2: Plant Growth</vt:lpstr>
      <vt:lpstr>Associations Between Three or More Variables</vt:lpstr>
      <vt:lpstr>Factorial ANOVA</vt:lpstr>
      <vt:lpstr>Factorial ANOVA</vt:lpstr>
      <vt:lpstr>Types of Factorial Designs</vt:lpstr>
      <vt:lpstr>Factorial ANOVA Example</vt:lpstr>
      <vt:lpstr>Factorial ANOVA</vt:lpstr>
      <vt:lpstr>Factorial ANOVA Model</vt:lpstr>
      <vt:lpstr>Factorial ANOVA Table</vt:lpstr>
      <vt:lpstr>Assumptions and Conditions</vt:lpstr>
      <vt:lpstr>Factorial ANOVA in R</vt:lpstr>
      <vt:lpstr>Alternative Method: LM</vt:lpstr>
      <vt:lpstr>Understanding Interactions</vt:lpstr>
      <vt:lpstr>Main Effects &amp; Interactions</vt:lpstr>
      <vt:lpstr>Testing for Interaction</vt:lpstr>
      <vt:lpstr>Exploring Interactions</vt:lpstr>
      <vt:lpstr>Interaction Plots in R</vt:lpstr>
      <vt:lpstr>Other Plots in R</vt:lpstr>
      <vt:lpstr>Simple Main Effects Analysis</vt:lpstr>
      <vt:lpstr>Simple Main Effects Analysis in R</vt:lpstr>
      <vt:lpstr>Tables of Means</vt:lpstr>
      <vt:lpstr>Example 3: Tooth Growth</vt:lpstr>
      <vt:lpstr>Type x Dose Interaction</vt:lpstr>
      <vt:lpstr>Interaction Plot</vt:lpstr>
      <vt:lpstr>Lattice Plot</vt:lpstr>
      <vt:lpstr>Box Plot with Interaction (ggplot)</vt:lpstr>
      <vt:lpstr>Results for Tooth Growth</vt:lpstr>
      <vt:lpstr>Example 4: Rat Pup Weight Gain </vt:lpstr>
      <vt:lpstr>Interaction Plot for Rat Pups</vt:lpstr>
      <vt:lpstr>Results for Rat Pups</vt:lpstr>
      <vt:lpstr>Effect of Mother Greater Than Litter</vt:lpstr>
      <vt:lpstr>Analysis of Covariance (ANCOVA)</vt:lpstr>
      <vt:lpstr>Analysis of Covariance (ANCOVA)</vt:lpstr>
      <vt:lpstr>ANCOVA in R</vt:lpstr>
      <vt:lpstr>Example 5: Cholesterol</vt:lpstr>
      <vt:lpstr>Cholesterol Change</vt:lpstr>
      <vt:lpstr>Controlling for Baseline</vt:lpstr>
      <vt:lpstr>Example 5: Cholesterol</vt:lpstr>
    </vt:vector>
  </TitlesOfParts>
  <Company>Schroeder Statistical Consulting, LLC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Schroeder</dc:creator>
  <cp:lastModifiedBy>Jennifer Schroeder</cp:lastModifiedBy>
  <cp:revision>505</cp:revision>
  <dcterms:created xsi:type="dcterms:W3CDTF">2016-09-16T17:39:07Z</dcterms:created>
  <dcterms:modified xsi:type="dcterms:W3CDTF">2021-09-13T01:38:13Z</dcterms:modified>
</cp:coreProperties>
</file>